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48" r:id="rId1"/>
  </p:sldMasterIdLst>
  <p:notesMasterIdLst>
    <p:notesMasterId r:id="rId81"/>
  </p:notesMasterIdLst>
  <p:handoutMasterIdLst>
    <p:handoutMasterId r:id="rId82"/>
  </p:handoutMasterIdLst>
  <p:sldIdLst>
    <p:sldId id="417" r:id="rId2"/>
    <p:sldId id="567" r:id="rId3"/>
    <p:sldId id="495" r:id="rId4"/>
    <p:sldId id="587" r:id="rId5"/>
    <p:sldId id="601" r:id="rId6"/>
    <p:sldId id="584" r:id="rId7"/>
    <p:sldId id="566" r:id="rId8"/>
    <p:sldId id="565" r:id="rId9"/>
    <p:sldId id="526" r:id="rId10"/>
    <p:sldId id="628" r:id="rId11"/>
    <p:sldId id="630" r:id="rId12"/>
    <p:sldId id="550" r:id="rId13"/>
    <p:sldId id="572" r:id="rId14"/>
    <p:sldId id="563" r:id="rId15"/>
    <p:sldId id="381" r:id="rId16"/>
    <p:sldId id="602" r:id="rId17"/>
    <p:sldId id="571" r:id="rId18"/>
    <p:sldId id="631" r:id="rId19"/>
    <p:sldId id="632" r:id="rId20"/>
    <p:sldId id="585" r:id="rId21"/>
    <p:sldId id="582" r:id="rId22"/>
    <p:sldId id="578" r:id="rId23"/>
    <p:sldId id="579" r:id="rId24"/>
    <p:sldId id="580" r:id="rId25"/>
    <p:sldId id="634" r:id="rId26"/>
    <p:sldId id="609" r:id="rId27"/>
    <p:sldId id="610" r:id="rId28"/>
    <p:sldId id="603" r:id="rId29"/>
    <p:sldId id="573" r:id="rId30"/>
    <p:sldId id="591" r:id="rId31"/>
    <p:sldId id="569" r:id="rId32"/>
    <p:sldId id="570" r:id="rId33"/>
    <p:sldId id="590" r:id="rId34"/>
    <p:sldId id="501" r:id="rId35"/>
    <p:sldId id="576" r:id="rId36"/>
    <p:sldId id="551" r:id="rId37"/>
    <p:sldId id="589" r:id="rId38"/>
    <p:sldId id="588" r:id="rId39"/>
    <p:sldId id="592" r:id="rId40"/>
    <p:sldId id="513" r:id="rId41"/>
    <p:sldId id="514" r:id="rId42"/>
    <p:sldId id="516" r:id="rId43"/>
    <p:sldId id="517" r:id="rId44"/>
    <p:sldId id="556" r:id="rId45"/>
    <p:sldId id="523" r:id="rId46"/>
    <p:sldId id="562" r:id="rId47"/>
    <p:sldId id="492" r:id="rId48"/>
    <p:sldId id="553" r:id="rId49"/>
    <p:sldId id="489" r:id="rId50"/>
    <p:sldId id="599" r:id="rId51"/>
    <p:sldId id="552" r:id="rId52"/>
    <p:sldId id="559" r:id="rId53"/>
    <p:sldId id="625" r:id="rId54"/>
    <p:sldId id="557" r:id="rId55"/>
    <p:sldId id="560" r:id="rId56"/>
    <p:sldId id="595" r:id="rId57"/>
    <p:sldId id="622" r:id="rId58"/>
    <p:sldId id="619" r:id="rId59"/>
    <p:sldId id="543" r:id="rId60"/>
    <p:sldId id="623" r:id="rId61"/>
    <p:sldId id="596" r:id="rId62"/>
    <p:sldId id="624" r:id="rId63"/>
    <p:sldId id="555" r:id="rId64"/>
    <p:sldId id="558" r:id="rId65"/>
    <p:sldId id="597" r:id="rId66"/>
    <p:sldId id="600" r:id="rId67"/>
    <p:sldId id="618" r:id="rId68"/>
    <p:sldId id="614" r:id="rId69"/>
    <p:sldId id="615" r:id="rId70"/>
    <p:sldId id="611" r:id="rId71"/>
    <p:sldId id="617" r:id="rId72"/>
    <p:sldId id="612" r:id="rId73"/>
    <p:sldId id="531" r:id="rId74"/>
    <p:sldId id="593" r:id="rId75"/>
    <p:sldId id="524" r:id="rId76"/>
    <p:sldId id="487" r:id="rId77"/>
    <p:sldId id="627" r:id="rId78"/>
    <p:sldId id="626" r:id="rId79"/>
    <p:sldId id="481" r:id="rId80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00"/>
    <a:srgbClr val="0066CC"/>
    <a:srgbClr val="FFFFCC"/>
    <a:srgbClr val="FFFF99"/>
    <a:srgbClr val="006600"/>
    <a:srgbClr val="FFFF66"/>
    <a:srgbClr val="00CC66"/>
    <a:srgbClr val="FF6600"/>
    <a:srgbClr val="009900"/>
    <a:srgbClr val="FFCC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031" autoAdjust="0"/>
    <p:restoredTop sz="99855" autoAdjust="0"/>
  </p:normalViewPr>
  <p:slideViewPr>
    <p:cSldViewPr>
      <p:cViewPr varScale="1">
        <p:scale>
          <a:sx n="91" d="100"/>
          <a:sy n="91" d="100"/>
        </p:scale>
        <p:origin x="-188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-3318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71DDBA-808F-45F6-A01F-7CBF2B645334}" type="datetimeFigureOut">
              <a:rPr lang="nl-BE" smtClean="0"/>
              <a:pPr/>
              <a:t>7/02/2019</a:t>
            </a:fld>
            <a:endParaRPr lang="nl-BE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A63820-0CCE-41E8-824D-A0208EE34418}" type="slidenum">
              <a:rPr lang="nl-BE" smtClean="0"/>
              <a:pPr/>
              <a:t>‹nr.›</a:t>
            </a:fld>
            <a:endParaRPr lang="nl-B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553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noProof="0" smtClean="0"/>
              <a:t>Klik om de opmaakprofielen van de modeltekst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CA50C36-885C-4BC3-A7A8-E6604EC8B34A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CC4648-8325-4ED1-A8B0-0199F31BD465}" type="slidenum">
              <a:rPr lang="nl-NL" smtClean="0"/>
              <a:pPr/>
              <a:t>1</a:t>
            </a:fld>
            <a:endParaRPr lang="nl-NL" dirty="0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CEE628-2B73-412D-A9AC-84F2256698E3}" type="slidenum">
              <a:rPr lang="nl-NL" smtClean="0"/>
              <a:pPr/>
              <a:t>10</a:t>
            </a:fld>
            <a:endParaRPr lang="nl-NL" dirty="0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CEE628-2B73-412D-A9AC-84F2256698E3}" type="slidenum">
              <a:rPr lang="nl-NL" smtClean="0"/>
              <a:pPr/>
              <a:t>11</a:t>
            </a:fld>
            <a:endParaRPr lang="nl-NL" dirty="0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CEE628-2B73-412D-A9AC-84F2256698E3}" type="slidenum">
              <a:rPr lang="nl-NL" smtClean="0"/>
              <a:pPr/>
              <a:t>12</a:t>
            </a:fld>
            <a:endParaRPr lang="nl-NL" dirty="0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E5AD20-7ABF-4824-8BCE-EE5EE4D27D99}" type="slidenum">
              <a:rPr lang="nl-NL" smtClean="0"/>
              <a:pPr/>
              <a:t>13</a:t>
            </a:fld>
            <a:endParaRPr lang="nl-NL" dirty="0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CEE628-2B73-412D-A9AC-84F2256698E3}" type="slidenum">
              <a:rPr lang="nl-NL" smtClean="0"/>
              <a:pPr/>
              <a:t>14</a:t>
            </a:fld>
            <a:endParaRPr lang="nl-NL" dirty="0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E5AD20-7ABF-4824-8BCE-EE5EE4D27D99}" type="slidenum">
              <a:rPr lang="nl-NL" smtClean="0"/>
              <a:pPr/>
              <a:t>15</a:t>
            </a:fld>
            <a:endParaRPr lang="nl-NL" dirty="0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E5AD20-7ABF-4824-8BCE-EE5EE4D27D99}" type="slidenum">
              <a:rPr lang="nl-NL" smtClean="0"/>
              <a:pPr/>
              <a:t>16</a:t>
            </a:fld>
            <a:endParaRPr lang="nl-NL" dirty="0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CEE628-2B73-412D-A9AC-84F2256698E3}" type="slidenum">
              <a:rPr lang="nl-NL" smtClean="0"/>
              <a:pPr/>
              <a:t>17</a:t>
            </a:fld>
            <a:endParaRPr lang="nl-NL" dirty="0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CEE628-2B73-412D-A9AC-84F2256698E3}" type="slidenum">
              <a:rPr lang="nl-NL" smtClean="0"/>
              <a:pPr/>
              <a:t>18</a:t>
            </a:fld>
            <a:endParaRPr lang="nl-NL" dirty="0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CEE628-2B73-412D-A9AC-84F2256698E3}" type="slidenum">
              <a:rPr lang="nl-NL" smtClean="0"/>
              <a:pPr/>
              <a:t>19</a:t>
            </a:fld>
            <a:endParaRPr lang="nl-NL" dirty="0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CEE628-2B73-412D-A9AC-84F2256698E3}" type="slidenum">
              <a:rPr lang="nl-NL" smtClean="0"/>
              <a:pPr/>
              <a:t>2</a:t>
            </a:fld>
            <a:endParaRPr lang="nl-NL" dirty="0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CEE628-2B73-412D-A9AC-84F2256698E3}" type="slidenum">
              <a:rPr lang="nl-NL" smtClean="0"/>
              <a:pPr/>
              <a:t>20</a:t>
            </a:fld>
            <a:endParaRPr lang="nl-NL" dirty="0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CEE628-2B73-412D-A9AC-84F2256698E3}" type="slidenum">
              <a:rPr lang="nl-NL" smtClean="0"/>
              <a:pPr/>
              <a:t>21</a:t>
            </a:fld>
            <a:endParaRPr lang="nl-NL" dirty="0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CEE628-2B73-412D-A9AC-84F2256698E3}" type="slidenum">
              <a:rPr lang="nl-NL" smtClean="0"/>
              <a:pPr/>
              <a:t>22</a:t>
            </a:fld>
            <a:endParaRPr lang="nl-NL" dirty="0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CEE628-2B73-412D-A9AC-84F2256698E3}" type="slidenum">
              <a:rPr lang="nl-NL" smtClean="0"/>
              <a:pPr/>
              <a:t>23</a:t>
            </a:fld>
            <a:endParaRPr lang="nl-NL" dirty="0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dirty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CEE628-2B73-412D-A9AC-84F2256698E3}" type="slidenum">
              <a:rPr lang="nl-NL" smtClean="0"/>
              <a:pPr/>
              <a:t>24</a:t>
            </a:fld>
            <a:endParaRPr lang="nl-NL" dirty="0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CEE628-2B73-412D-A9AC-84F2256698E3}" type="slidenum">
              <a:rPr lang="nl-NL" smtClean="0"/>
              <a:pPr/>
              <a:t>25</a:t>
            </a:fld>
            <a:endParaRPr lang="nl-NL" dirty="0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6BED40-586F-45B9-BB8F-F2F1469191C3}" type="slidenum">
              <a:rPr lang="nl-NL" smtClean="0"/>
              <a:pPr/>
              <a:t>29</a:t>
            </a:fld>
            <a:endParaRPr lang="nl-NL" dirty="0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dirty="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CEE628-2B73-412D-A9AC-84F2256698E3}" type="slidenum">
              <a:rPr lang="nl-NL" smtClean="0"/>
              <a:pPr/>
              <a:t>30</a:t>
            </a:fld>
            <a:endParaRPr lang="nl-NL" dirty="0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dirty="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CEE628-2B73-412D-A9AC-84F2256698E3}" type="slidenum">
              <a:rPr lang="nl-NL" smtClean="0"/>
              <a:pPr/>
              <a:t>31</a:t>
            </a:fld>
            <a:endParaRPr lang="nl-NL" dirty="0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CEE628-2B73-412D-A9AC-84F2256698E3}" type="slidenum">
              <a:rPr lang="nl-NL" smtClean="0"/>
              <a:pPr/>
              <a:t>32</a:t>
            </a:fld>
            <a:endParaRPr lang="nl-NL" dirty="0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6BED40-586F-45B9-BB8F-F2F1469191C3}" type="slidenum">
              <a:rPr lang="nl-NL" smtClean="0"/>
              <a:pPr/>
              <a:t>3</a:t>
            </a:fld>
            <a:endParaRPr lang="nl-NL" dirty="0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dirty="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CEE628-2B73-412D-A9AC-84F2256698E3}" type="slidenum">
              <a:rPr lang="nl-NL" smtClean="0"/>
              <a:pPr/>
              <a:t>33</a:t>
            </a:fld>
            <a:endParaRPr lang="nl-NL" dirty="0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dirty="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CEE628-2B73-412D-A9AC-84F2256698E3}" type="slidenum">
              <a:rPr lang="nl-NL" smtClean="0"/>
              <a:pPr/>
              <a:t>34</a:t>
            </a:fld>
            <a:endParaRPr lang="nl-NL" dirty="0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dirty="0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CEE628-2B73-412D-A9AC-84F2256698E3}" type="slidenum">
              <a:rPr lang="nl-NL" smtClean="0"/>
              <a:pPr/>
              <a:t>35</a:t>
            </a:fld>
            <a:endParaRPr lang="nl-NL" dirty="0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dirty="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CEE628-2B73-412D-A9AC-84F2256698E3}" type="slidenum">
              <a:rPr lang="nl-NL" smtClean="0"/>
              <a:pPr/>
              <a:t>37</a:t>
            </a:fld>
            <a:endParaRPr lang="nl-NL" dirty="0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dirty="0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CEE628-2B73-412D-A9AC-84F2256698E3}" type="slidenum">
              <a:rPr lang="nl-NL" smtClean="0"/>
              <a:pPr/>
              <a:t>38</a:t>
            </a:fld>
            <a:endParaRPr lang="nl-NL" dirty="0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dirty="0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6BED40-586F-45B9-BB8F-F2F1469191C3}" type="slidenum">
              <a:rPr lang="nl-NL" smtClean="0"/>
              <a:pPr/>
              <a:t>39</a:t>
            </a:fld>
            <a:endParaRPr lang="nl-NL" dirty="0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dirty="0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CEE628-2B73-412D-A9AC-84F2256698E3}" type="slidenum">
              <a:rPr lang="nl-NL" smtClean="0"/>
              <a:pPr/>
              <a:t>40</a:t>
            </a:fld>
            <a:endParaRPr lang="nl-NL" dirty="0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dirty="0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CEE628-2B73-412D-A9AC-84F2256698E3}" type="slidenum">
              <a:rPr lang="nl-NL" smtClean="0"/>
              <a:pPr/>
              <a:t>41</a:t>
            </a:fld>
            <a:endParaRPr lang="nl-NL" dirty="0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dirty="0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CEE628-2B73-412D-A9AC-84F2256698E3}" type="slidenum">
              <a:rPr lang="nl-NL" smtClean="0"/>
              <a:pPr/>
              <a:t>42</a:t>
            </a:fld>
            <a:endParaRPr lang="nl-NL" dirty="0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dirty="0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CEE628-2B73-412D-A9AC-84F2256698E3}" type="slidenum">
              <a:rPr lang="nl-NL" smtClean="0"/>
              <a:pPr/>
              <a:t>43</a:t>
            </a:fld>
            <a:endParaRPr lang="nl-NL" dirty="0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6BED40-586F-45B9-BB8F-F2F1469191C3}" type="slidenum">
              <a:rPr lang="nl-NL" smtClean="0"/>
              <a:pPr/>
              <a:t>4</a:t>
            </a:fld>
            <a:endParaRPr lang="nl-NL" dirty="0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dirty="0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CEE628-2B73-412D-A9AC-84F2256698E3}" type="slidenum">
              <a:rPr lang="nl-NL" smtClean="0"/>
              <a:pPr/>
              <a:t>46</a:t>
            </a:fld>
            <a:endParaRPr lang="nl-NL" dirty="0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dirty="0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CEE628-2B73-412D-A9AC-84F2256698E3}" type="slidenum">
              <a:rPr lang="nl-NL" smtClean="0"/>
              <a:pPr/>
              <a:t>47</a:t>
            </a:fld>
            <a:endParaRPr lang="nl-NL" dirty="0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dirty="0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CEE628-2B73-412D-A9AC-84F2256698E3}" type="slidenum">
              <a:rPr lang="nl-NL" smtClean="0"/>
              <a:pPr/>
              <a:t>48</a:t>
            </a:fld>
            <a:endParaRPr lang="nl-NL" dirty="0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dirty="0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CEE628-2B73-412D-A9AC-84F2256698E3}" type="slidenum">
              <a:rPr lang="nl-NL" smtClean="0"/>
              <a:pPr/>
              <a:t>49</a:t>
            </a:fld>
            <a:endParaRPr lang="nl-NL" dirty="0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dirty="0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CEE628-2B73-412D-A9AC-84F2256698E3}" type="slidenum">
              <a:rPr lang="nl-NL" smtClean="0"/>
              <a:pPr/>
              <a:t>68</a:t>
            </a:fld>
            <a:endParaRPr lang="nl-NL" dirty="0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dirty="0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CEE628-2B73-412D-A9AC-84F2256698E3}" type="slidenum">
              <a:rPr lang="nl-NL" smtClean="0"/>
              <a:pPr/>
              <a:t>69</a:t>
            </a:fld>
            <a:endParaRPr lang="nl-NL" dirty="0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dirty="0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6BED40-586F-45B9-BB8F-F2F1469191C3}" type="slidenum">
              <a:rPr lang="nl-NL" smtClean="0"/>
              <a:pPr/>
              <a:t>74</a:t>
            </a:fld>
            <a:endParaRPr lang="nl-NL" dirty="0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dirty="0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CEE628-2B73-412D-A9AC-84F2256698E3}" type="slidenum">
              <a:rPr lang="nl-NL" smtClean="0"/>
              <a:pPr/>
              <a:t>75</a:t>
            </a:fld>
            <a:endParaRPr lang="nl-NL" dirty="0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dirty="0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6BED40-586F-45B9-BB8F-F2F1469191C3}" type="slidenum">
              <a:rPr lang="nl-NL" smtClean="0"/>
              <a:pPr/>
              <a:t>76</a:t>
            </a:fld>
            <a:endParaRPr lang="nl-NL" dirty="0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dirty="0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6BED40-586F-45B9-BB8F-F2F1469191C3}" type="slidenum">
              <a:rPr lang="nl-NL" smtClean="0"/>
              <a:pPr/>
              <a:t>77</a:t>
            </a:fld>
            <a:endParaRPr lang="nl-NL" dirty="0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CEE628-2B73-412D-A9AC-84F2256698E3}" type="slidenum">
              <a:rPr lang="nl-NL" smtClean="0"/>
              <a:pPr/>
              <a:t>5</a:t>
            </a:fld>
            <a:endParaRPr lang="nl-NL" dirty="0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dirty="0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6BED40-586F-45B9-BB8F-F2F1469191C3}" type="slidenum">
              <a:rPr lang="nl-NL" smtClean="0"/>
              <a:pPr/>
              <a:t>78</a:t>
            </a:fld>
            <a:endParaRPr lang="nl-NL" dirty="0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dirty="0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6BED40-586F-45B9-BB8F-F2F1469191C3}" type="slidenum">
              <a:rPr lang="nl-NL" smtClean="0"/>
              <a:pPr/>
              <a:t>79</a:t>
            </a:fld>
            <a:endParaRPr lang="nl-NL" dirty="0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CEE628-2B73-412D-A9AC-84F2256698E3}" type="slidenum">
              <a:rPr lang="nl-NL" smtClean="0"/>
              <a:pPr/>
              <a:t>6</a:t>
            </a:fld>
            <a:endParaRPr lang="nl-NL" dirty="0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CEE628-2B73-412D-A9AC-84F2256698E3}" type="slidenum">
              <a:rPr lang="nl-NL" smtClean="0"/>
              <a:pPr/>
              <a:t>7</a:t>
            </a:fld>
            <a:endParaRPr lang="nl-NL" dirty="0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CEE628-2B73-412D-A9AC-84F2256698E3}" type="slidenum">
              <a:rPr lang="nl-NL" smtClean="0"/>
              <a:pPr/>
              <a:t>8</a:t>
            </a:fld>
            <a:endParaRPr lang="nl-NL" dirty="0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CEE628-2B73-412D-A9AC-84F2256698E3}" type="slidenum">
              <a:rPr lang="nl-NL" smtClean="0"/>
              <a:pPr/>
              <a:t>9</a:t>
            </a:fld>
            <a:endParaRPr lang="nl-NL" dirty="0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het opmaakprofiel van de modelondertitel te bewerken</a:t>
            </a:r>
            <a:endParaRPr lang="nl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D811D0-37BD-42ED-951F-7F8524A2126C}" type="datetime1">
              <a:rPr lang="nl-BE" smtClean="0"/>
              <a:pPr>
                <a:defRPr/>
              </a:pPr>
              <a:t>7/02/2019</a:t>
            </a:fld>
            <a:endParaRPr lang="nl-NL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897553-05BA-4DB1-95EB-DF9A765082C7}" type="datetime1">
              <a:rPr lang="nl-BE" smtClean="0"/>
              <a:pPr>
                <a:defRPr/>
              </a:pPr>
              <a:t>7/02/2019</a:t>
            </a:fld>
            <a:endParaRPr lang="nl-NL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F832B-61A7-4454-A361-02E5AD02FE48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8FEBE0-818E-4F33-AE05-C22F4875976D}" type="datetime1">
              <a:rPr lang="nl-BE" smtClean="0"/>
              <a:pPr>
                <a:defRPr/>
              </a:pPr>
              <a:t>7/02/2019</a:t>
            </a:fld>
            <a:endParaRPr lang="nl-NL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sz="2400" b="1">
                <a:solidFill>
                  <a:srgbClr val="C00000"/>
                </a:solidFill>
              </a:defRPr>
            </a:lvl1pPr>
          </a:lstStyle>
          <a:p>
            <a:pPr>
              <a:defRPr/>
            </a:pPr>
            <a:endParaRPr lang="nl-N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A5D137-F174-4995-BC97-54D3C79B6AE6}" type="datetime1">
              <a:rPr lang="nl-BE" smtClean="0"/>
              <a:pPr>
                <a:defRPr/>
              </a:pPr>
              <a:t>7/02/2019</a:t>
            </a:fld>
            <a:endParaRPr lang="nl-NL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0A3536-F8A4-4AA8-9CEA-F5A0C0B16CE2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EEC9D5-D0CA-4783-B10E-3C4F19680F79}" type="datetime1">
              <a:rPr lang="nl-BE" smtClean="0"/>
              <a:pPr>
                <a:defRPr/>
              </a:pPr>
              <a:t>7/02/2019</a:t>
            </a:fld>
            <a:endParaRPr lang="nl-NL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F3354-C338-463B-B399-D84047AB4AA7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20736C-EACD-4FB9-9148-D0D4BC5FF3CE}" type="datetime1">
              <a:rPr lang="nl-BE" smtClean="0"/>
              <a:pPr>
                <a:defRPr/>
              </a:pPr>
              <a:t>7/02/2019</a:t>
            </a:fld>
            <a:endParaRPr lang="nl-NL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909FC9-1989-48ED-8941-E2B55B38AFB5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0FBED6-ED8A-4B04-85E3-B4594F1035A3}" type="datetime1">
              <a:rPr lang="nl-BE" smtClean="0"/>
              <a:pPr>
                <a:defRPr/>
              </a:pPr>
              <a:t>7/02/2019</a:t>
            </a:fld>
            <a:endParaRPr lang="nl-NL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42F36D-C1E3-4C05-ABE5-69E98E167747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29AEF5-2177-4C70-BB44-301029A84357}" type="datetime1">
              <a:rPr lang="nl-BE" smtClean="0"/>
              <a:pPr>
                <a:defRPr/>
              </a:pPr>
              <a:t>7/02/2019</a:t>
            </a:fld>
            <a:endParaRPr lang="nl-NL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A4B959-2799-443C-81E3-7835109FFF57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61A259-C552-47AD-9405-93373ADDF4FA}" type="datetime1">
              <a:rPr lang="nl-BE" smtClean="0"/>
              <a:pPr>
                <a:defRPr/>
              </a:pPr>
              <a:t>7/02/2019</a:t>
            </a:fld>
            <a:endParaRPr lang="nl-NL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3CDCA-AF6F-4B6F-88E4-3CF9B5755A4F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BEA41A-F3B0-4CAD-AFE4-AEBC83BEB776}" type="datetime1">
              <a:rPr lang="nl-BE" smtClean="0"/>
              <a:pPr>
                <a:defRPr/>
              </a:pPr>
              <a:t>7/02/2019</a:t>
            </a:fld>
            <a:endParaRPr lang="nl-NL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C36C17-A40C-4E22-9913-1E916942F73A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BE" noProof="0" dirty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A3019A-7DD4-4A5A-A61E-981A65B79541}" type="datetime1">
              <a:rPr lang="nl-BE" smtClean="0"/>
              <a:pPr>
                <a:defRPr/>
              </a:pPr>
              <a:t>7/02/2019</a:t>
            </a:fld>
            <a:endParaRPr lang="nl-NL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F0A6E9-C7DA-4408-B07F-1C26604F4DAF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het opmaakprofiel te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opmaakprofielen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AA92C8FD-9D1F-43A9-8F73-FD0450199E2C}" type="datetime1">
              <a:rPr lang="nl-BE" smtClean="0"/>
              <a:pPr>
                <a:defRPr/>
              </a:pPr>
              <a:t>7/02/2019</a:t>
            </a:fld>
            <a:endParaRPr lang="nl-NL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16EAC81-6399-4FBF-9B63-5BEB08D56806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jpeg"/><Relationship Id="rId4" Type="http://schemas.openxmlformats.org/officeDocument/2006/relationships/image" Target="../media/image6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asisbereikbaarheid.be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pn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10" Type="http://schemas.openxmlformats.org/officeDocument/2006/relationships/image" Target="../media/image83.jpeg"/><Relationship Id="rId4" Type="http://schemas.openxmlformats.org/officeDocument/2006/relationships/image" Target="../media/image77.png"/><Relationship Id="rId9" Type="http://schemas.openxmlformats.org/officeDocument/2006/relationships/image" Target="../media/image8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5.png"/><Relationship Id="rId4" Type="http://schemas.openxmlformats.org/officeDocument/2006/relationships/image" Target="../media/image9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5.png"/><Relationship Id="rId4" Type="http://schemas.openxmlformats.org/officeDocument/2006/relationships/image" Target="../media/image9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3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11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jpeg"/><Relationship Id="rId5" Type="http://schemas.openxmlformats.org/officeDocument/2006/relationships/image" Target="../media/image122.jpeg"/><Relationship Id="rId4" Type="http://schemas.openxmlformats.org/officeDocument/2006/relationships/image" Target="../media/image1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6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22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IMG_5955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9088" y="44624"/>
            <a:ext cx="9134912" cy="6851184"/>
          </a:xfrm>
          <a:prstGeom prst="rect">
            <a:avLst/>
          </a:prstGeom>
          <a:noFill/>
          <a:ln>
            <a:noFill/>
          </a:ln>
        </p:spPr>
      </p:pic>
      <p:sp>
        <p:nvSpPr>
          <p:cNvPr id="2052" name="Rectangle 10"/>
          <p:cNvSpPr>
            <a:spLocks noChangeArrowheads="1"/>
          </p:cNvSpPr>
          <p:nvPr/>
        </p:nvSpPr>
        <p:spPr bwMode="auto">
          <a:xfrm>
            <a:off x="-36512" y="-27384"/>
            <a:ext cx="9180512" cy="2308324"/>
          </a:xfrm>
          <a:prstGeom prst="rect">
            <a:avLst/>
          </a:prstGeom>
          <a:solidFill>
            <a:schemeClr val="bg1">
              <a:lumMod val="85000"/>
              <a:alpha val="82745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b="1" i="1" dirty="0" smtClean="0">
                <a:solidFill>
                  <a:srgbClr val="336600"/>
                </a:solidFill>
              </a:rPr>
              <a:t>         Basisbereikbaarheid vanaf 2020 </a:t>
            </a:r>
            <a:endParaRPr lang="nl-NL" sz="4800" b="1" i="1" dirty="0" smtClean="0">
              <a:solidFill>
                <a:srgbClr val="336600"/>
              </a:solidFill>
            </a:endParaRPr>
          </a:p>
          <a:p>
            <a:r>
              <a:rPr lang="nl-NL" sz="4800" b="1" i="1" dirty="0" smtClean="0">
                <a:solidFill>
                  <a:srgbClr val="336600"/>
                </a:solidFill>
              </a:rPr>
              <a:t>   Trein moet </a:t>
            </a:r>
            <a:r>
              <a:rPr lang="nl-NL" sz="4800" b="1" i="1" dirty="0" smtClean="0">
                <a:solidFill>
                  <a:srgbClr val="336600"/>
                </a:solidFill>
              </a:rPr>
              <a:t>grote rol spelen</a:t>
            </a:r>
            <a:br>
              <a:rPr lang="nl-NL" sz="4800" b="1" i="1" dirty="0" smtClean="0">
                <a:solidFill>
                  <a:srgbClr val="336600"/>
                </a:solidFill>
              </a:rPr>
            </a:br>
            <a:r>
              <a:rPr lang="nl-NL" sz="4800" b="1" i="1" dirty="0" smtClean="0">
                <a:solidFill>
                  <a:srgbClr val="336600"/>
                </a:solidFill>
              </a:rPr>
              <a:t>   in vervoerregio </a:t>
            </a:r>
            <a:r>
              <a:rPr lang="nl-NL" sz="4800" b="1" i="1" dirty="0" smtClean="0">
                <a:solidFill>
                  <a:srgbClr val="336600"/>
                </a:solidFill>
              </a:rPr>
              <a:t>Waasland</a:t>
            </a:r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0" y="1924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0" y="3381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hthoek 14"/>
          <p:cNvSpPr/>
          <p:nvPr/>
        </p:nvSpPr>
        <p:spPr>
          <a:xfrm>
            <a:off x="0" y="6177498"/>
            <a:ext cx="9252520" cy="67710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nl-NL" sz="1400" b="1" dirty="0" smtClean="0">
                <a:solidFill>
                  <a:srgbClr val="006600"/>
                </a:solidFill>
              </a:rPr>
              <a:t>       </a:t>
            </a:r>
            <a:r>
              <a:rPr lang="nl-NL" b="1" i="1" dirty="0" smtClean="0">
                <a:solidFill>
                  <a:srgbClr val="336600"/>
                </a:solidFill>
              </a:rPr>
              <a:t>Fred Van </a:t>
            </a:r>
            <a:r>
              <a:rPr lang="nl-NL" b="1" i="1" dirty="0" smtClean="0">
                <a:solidFill>
                  <a:srgbClr val="336600"/>
                </a:solidFill>
              </a:rPr>
              <a:t>Remoortel</a:t>
            </a:r>
            <a:r>
              <a:rPr lang="nl-NL" b="1" i="1" dirty="0" smtClean="0">
                <a:solidFill>
                  <a:srgbClr val="336600"/>
                </a:solidFill>
              </a:rPr>
              <a:t>, </a:t>
            </a:r>
            <a:r>
              <a:rPr lang="nl-NL" b="1" i="1" dirty="0" smtClean="0">
                <a:solidFill>
                  <a:srgbClr val="C00000"/>
                </a:solidFill>
              </a:rPr>
              <a:t>20190207 versie 06</a:t>
            </a:r>
          </a:p>
          <a:p>
            <a:endParaRPr lang="nl-NL" sz="2000" b="1" i="1" dirty="0" smtClean="0">
              <a:solidFill>
                <a:srgbClr val="C00000"/>
              </a:solidFill>
            </a:endParaRPr>
          </a:p>
        </p:txBody>
      </p:sp>
      <p:cxnSp>
        <p:nvCxnSpPr>
          <p:cNvPr id="7" name="Rechte verbindingslijn 6"/>
          <p:cNvCxnSpPr/>
          <p:nvPr/>
        </p:nvCxnSpPr>
        <p:spPr>
          <a:xfrm>
            <a:off x="395536" y="6669360"/>
            <a:ext cx="8496944" cy="0"/>
          </a:xfrm>
          <a:prstGeom prst="line">
            <a:avLst/>
          </a:prstGeom>
          <a:ln w="158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/>
          <p:cNvCxnSpPr/>
          <p:nvPr/>
        </p:nvCxnSpPr>
        <p:spPr>
          <a:xfrm>
            <a:off x="395536" y="764704"/>
            <a:ext cx="8496944" cy="0"/>
          </a:xfrm>
          <a:prstGeom prst="line">
            <a:avLst/>
          </a:prstGeom>
          <a:ln w="158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Afbeelding 9" descr="01ABLLO logo.PN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64288" y="6165304"/>
            <a:ext cx="1368152" cy="5881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08259" y="1628800"/>
            <a:ext cx="8942805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 dirty="0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2533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4572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52400" y="119390"/>
            <a:ext cx="8812088" cy="52322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sz="2800" b="1" dirty="0" smtClean="0">
                <a:solidFill>
                  <a:srgbClr val="336600"/>
                </a:solidFill>
              </a:rPr>
              <a:t>Samenwerkingsverbanden per lijn: </a:t>
            </a:r>
            <a:r>
              <a:rPr lang="nl-BE" sz="2800" b="1" dirty="0" smtClean="0">
                <a:solidFill>
                  <a:srgbClr val="FF0000"/>
                </a:solidFill>
              </a:rPr>
              <a:t>lijn 59</a:t>
            </a:r>
            <a:endParaRPr lang="nl-BE" sz="2800" b="1" dirty="0">
              <a:solidFill>
                <a:srgbClr val="FF0000"/>
              </a:solidFill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179512" y="548680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	Denk globaal          +	handel lokaal</a:t>
            </a:r>
          </a:p>
        </p:txBody>
      </p:sp>
      <p:cxnSp>
        <p:nvCxnSpPr>
          <p:cNvPr id="12" name="Rechte verbindingslijn 11"/>
          <p:cNvCxnSpPr/>
          <p:nvPr/>
        </p:nvCxnSpPr>
        <p:spPr>
          <a:xfrm>
            <a:off x="3563888" y="1124744"/>
            <a:ext cx="216024" cy="648072"/>
          </a:xfrm>
          <a:prstGeom prst="line">
            <a:avLst/>
          </a:prstGeom>
          <a:ln w="317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/>
          <p:cNvCxnSpPr/>
          <p:nvPr/>
        </p:nvCxnSpPr>
        <p:spPr>
          <a:xfrm>
            <a:off x="3563888" y="1124744"/>
            <a:ext cx="4464496" cy="648072"/>
          </a:xfrm>
          <a:prstGeom prst="line">
            <a:avLst/>
          </a:prstGeom>
          <a:ln w="317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" y="1343896"/>
            <a:ext cx="8820472" cy="5469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 dirty="0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2533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4572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52400" y="119390"/>
            <a:ext cx="8812088" cy="52322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sz="2800" b="1" dirty="0" smtClean="0">
                <a:solidFill>
                  <a:srgbClr val="336600"/>
                </a:solidFill>
              </a:rPr>
              <a:t>Samenwerkingsverbanden per lijn: </a:t>
            </a:r>
            <a:r>
              <a:rPr lang="nl-BE" sz="2800" b="1" dirty="0" smtClean="0">
                <a:solidFill>
                  <a:srgbClr val="FF0000"/>
                </a:solidFill>
              </a:rPr>
              <a:t>lijnen 54 + 57</a:t>
            </a:r>
            <a:endParaRPr lang="nl-BE" sz="2800" b="1" dirty="0">
              <a:solidFill>
                <a:srgbClr val="FF0000"/>
              </a:solidFill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179512" y="548680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	Denk globaal	      +           handel lokaal</a:t>
            </a:r>
          </a:p>
        </p:txBody>
      </p:sp>
      <p:cxnSp>
        <p:nvCxnSpPr>
          <p:cNvPr id="12" name="Rechte verbindingslijn 11"/>
          <p:cNvCxnSpPr/>
          <p:nvPr/>
        </p:nvCxnSpPr>
        <p:spPr>
          <a:xfrm>
            <a:off x="3563888" y="1052736"/>
            <a:ext cx="216024" cy="432048"/>
          </a:xfrm>
          <a:prstGeom prst="line">
            <a:avLst/>
          </a:prstGeom>
          <a:ln w="317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Rechte verbindingslijn 10"/>
          <p:cNvCxnSpPr/>
          <p:nvPr/>
        </p:nvCxnSpPr>
        <p:spPr>
          <a:xfrm>
            <a:off x="395536" y="3861048"/>
            <a:ext cx="8496944" cy="0"/>
          </a:xfrm>
          <a:prstGeom prst="line">
            <a:avLst/>
          </a:prstGeom>
          <a:ln w="9525">
            <a:solidFill>
              <a:srgbClr val="3366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 dirty="0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2533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4572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52400" y="119390"/>
            <a:ext cx="8812088" cy="52322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sz="2800" b="1" dirty="0" smtClean="0">
                <a:solidFill>
                  <a:srgbClr val="006600"/>
                </a:solidFill>
              </a:rPr>
              <a:t>Treinnet korte termijn: </a:t>
            </a:r>
            <a:r>
              <a:rPr lang="nl-BE" sz="2800" b="1" dirty="0" smtClean="0">
                <a:solidFill>
                  <a:srgbClr val="FF0000"/>
                </a:solidFill>
              </a:rPr>
              <a:t>NMBS-vervoersplan 2020</a:t>
            </a:r>
            <a:endParaRPr lang="nl-BE" sz="2800" b="1" dirty="0">
              <a:solidFill>
                <a:srgbClr val="FF0000"/>
              </a:solidFill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251520" y="620688"/>
            <a:ext cx="86409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Voorbereiding is lopend</a:t>
            </a:r>
          </a:p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Vanaf 13 december 2020</a:t>
            </a:r>
          </a:p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Samenwerking  VRR met</a:t>
            </a: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naburige vervoerregio’s nodig over:</a:t>
            </a:r>
          </a:p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nl-BE" b="1" dirty="0" smtClean="0">
                <a:solidFill>
                  <a:srgbClr val="336600"/>
                </a:solidFill>
              </a:rPr>
              <a:t>Personenvervoer trein</a:t>
            </a:r>
          </a:p>
          <a:p>
            <a:pPr marL="342900" indent="-342900">
              <a:buFont typeface="+mj-lt"/>
              <a:buAutoNum type="arabicPeriod"/>
            </a:pPr>
            <a:endParaRPr lang="nl-BE" b="1" dirty="0" smtClean="0">
              <a:solidFill>
                <a:srgbClr val="3366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nl-BE" b="1" dirty="0" smtClean="0">
                <a:solidFill>
                  <a:srgbClr val="336600"/>
                </a:solidFill>
              </a:rPr>
              <a:t>Goederenvervoer trein</a:t>
            </a:r>
          </a:p>
          <a:p>
            <a:pPr marL="342900" indent="-342900">
              <a:buFont typeface="+mj-lt"/>
              <a:buAutoNum type="arabicPeriod"/>
            </a:pPr>
            <a:endParaRPr lang="nl-BE" b="1" dirty="0" smtClean="0">
              <a:solidFill>
                <a:srgbClr val="3366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nl-BE" b="1" dirty="0" smtClean="0">
                <a:solidFill>
                  <a:srgbClr val="336600"/>
                </a:solidFill>
              </a:rPr>
              <a:t>Omgevingsbeleid stations</a:t>
            </a:r>
          </a:p>
          <a:p>
            <a:pPr marL="342900" indent="-342900">
              <a:buFont typeface="+mj-lt"/>
              <a:buAutoNum type="arabicPeriod"/>
            </a:pPr>
            <a:endParaRPr lang="nl-BE" b="1" dirty="0" smtClean="0">
              <a:solidFill>
                <a:srgbClr val="3366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nl-BE" b="1" dirty="0" smtClean="0">
                <a:solidFill>
                  <a:srgbClr val="336600"/>
                </a:solidFill>
              </a:rPr>
              <a:t>Lokale aansluiting stations</a:t>
            </a:r>
            <a:endParaRPr lang="nl-BE" b="1" dirty="0" smtClean="0">
              <a:solidFill>
                <a:srgbClr val="0066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580112" y="836712"/>
            <a:ext cx="3332007" cy="5769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kstvak 8"/>
          <p:cNvSpPr txBox="1"/>
          <p:nvPr/>
        </p:nvSpPr>
        <p:spPr>
          <a:xfrm>
            <a:off x="5580112" y="5301208"/>
            <a:ext cx="3196709" cy="461665"/>
          </a:xfrm>
          <a:prstGeom prst="rect">
            <a:avLst/>
          </a:prstGeom>
          <a:solidFill>
            <a:srgbClr val="0066CC"/>
          </a:solidFill>
        </p:spPr>
        <p:txBody>
          <a:bodyPr wrap="none" rtlCol="0">
            <a:spAutoFit/>
          </a:bodyPr>
          <a:lstStyle/>
          <a:p>
            <a:r>
              <a:rPr lang="nl-BE" sz="24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Vervoersplan  2020  </a:t>
            </a:r>
            <a:endParaRPr lang="nl-BE" sz="2400" b="1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0" name="Rechte verbindingslijn 9"/>
          <p:cNvCxnSpPr/>
          <p:nvPr/>
        </p:nvCxnSpPr>
        <p:spPr>
          <a:xfrm>
            <a:off x="395536" y="6669360"/>
            <a:ext cx="8496944" cy="0"/>
          </a:xfrm>
          <a:prstGeom prst="line">
            <a:avLst/>
          </a:prstGeom>
          <a:ln w="158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kstvak 11"/>
          <p:cNvSpPr txBox="1"/>
          <p:nvPr/>
        </p:nvSpPr>
        <p:spPr>
          <a:xfrm rot="16200000">
            <a:off x="2878943" y="3393867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nl-BE" b="1" dirty="0" smtClean="0">
                <a:solidFill>
                  <a:srgbClr val="336600"/>
                </a:solidFill>
              </a:rPr>
              <a:t>Partners      NMBS</a:t>
            </a:r>
          </a:p>
          <a:p>
            <a:pPr marL="342900" indent="-342900"/>
            <a:r>
              <a:rPr lang="nl-BE" b="1" dirty="0" smtClean="0">
                <a:solidFill>
                  <a:srgbClr val="336600"/>
                </a:solidFill>
              </a:rPr>
              <a:t>		      Infrabel</a:t>
            </a:r>
            <a:endParaRPr lang="nl-BE" b="1" dirty="0" smtClean="0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5496" y="116632"/>
            <a:ext cx="8812088" cy="52322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sz="2800" b="1" dirty="0" smtClean="0">
                <a:solidFill>
                  <a:srgbClr val="006600"/>
                </a:solidFill>
              </a:rPr>
              <a:t>Vier beleidsvelden van</a:t>
            </a:r>
            <a:r>
              <a:rPr lang="nl-BE" sz="2800" b="1" dirty="0" smtClean="0">
                <a:solidFill>
                  <a:srgbClr val="FF0000"/>
                </a:solidFill>
              </a:rPr>
              <a:t> samenwerking</a:t>
            </a:r>
            <a:endParaRPr lang="nl-BE" sz="2800" b="1" dirty="0">
              <a:solidFill>
                <a:srgbClr val="FF0000"/>
              </a:solidFill>
            </a:endParaRPr>
          </a:p>
        </p:txBody>
      </p:sp>
      <p:cxnSp>
        <p:nvCxnSpPr>
          <p:cNvPr id="9" name="Rechte verbindingslijn 8"/>
          <p:cNvCxnSpPr/>
          <p:nvPr/>
        </p:nvCxnSpPr>
        <p:spPr>
          <a:xfrm>
            <a:off x="251520" y="6597352"/>
            <a:ext cx="8496944" cy="0"/>
          </a:xfrm>
          <a:prstGeom prst="line">
            <a:avLst/>
          </a:prstGeom>
          <a:ln w="158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fgeronde rechthoek 7"/>
          <p:cNvSpPr/>
          <p:nvPr/>
        </p:nvSpPr>
        <p:spPr>
          <a:xfrm>
            <a:off x="4499992" y="2564904"/>
            <a:ext cx="1584176" cy="1440160"/>
          </a:xfrm>
          <a:prstGeom prst="roundRect">
            <a:avLst/>
          </a:prstGeom>
          <a:noFill/>
          <a:ln w="53975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email"/>
          <a:srcRect t="1236" b="2500"/>
          <a:stretch>
            <a:fillRect/>
          </a:stretch>
        </p:blipFill>
        <p:spPr bwMode="auto">
          <a:xfrm>
            <a:off x="467544" y="1196752"/>
            <a:ext cx="8298904" cy="5328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kstvak 5"/>
          <p:cNvSpPr txBox="1"/>
          <p:nvPr/>
        </p:nvSpPr>
        <p:spPr>
          <a:xfrm>
            <a:off x="683568" y="755412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Bron: Spoorstrategie Waasland (2014)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 dirty="0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2533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4572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51520" y="1196752"/>
            <a:ext cx="8568952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52400" y="116632"/>
            <a:ext cx="8812088" cy="58477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sz="3200" b="1" dirty="0" smtClean="0">
                <a:solidFill>
                  <a:srgbClr val="336600"/>
                </a:solidFill>
              </a:rPr>
              <a:t>2. Cruciale rol van de trein</a:t>
            </a:r>
            <a:endParaRPr lang="nl-BE" sz="3200" b="1" dirty="0">
              <a:solidFill>
                <a:srgbClr val="336600"/>
              </a:solidFill>
            </a:endParaRPr>
          </a:p>
        </p:txBody>
      </p:sp>
      <p:pic>
        <p:nvPicPr>
          <p:cNvPr id="8" name="Afbeelding 7" descr="Trein met klok.JPG"/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rgbClr val="FFFF99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364088" y="5661248"/>
            <a:ext cx="1152128" cy="994592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-4965" y="5405375"/>
            <a:ext cx="5225037" cy="14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660232" y="5405375"/>
            <a:ext cx="2168624" cy="14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Rechte verbindingslijn 11"/>
          <p:cNvCxnSpPr/>
          <p:nvPr/>
        </p:nvCxnSpPr>
        <p:spPr>
          <a:xfrm>
            <a:off x="467544" y="5517232"/>
            <a:ext cx="8496944" cy="0"/>
          </a:xfrm>
          <a:prstGeom prst="line">
            <a:avLst/>
          </a:prstGeom>
          <a:ln w="158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vak 12"/>
          <p:cNvSpPr txBox="1"/>
          <p:nvPr/>
        </p:nvSpPr>
        <p:spPr>
          <a:xfrm>
            <a:off x="107504" y="683404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Kwalitatieve en kwantitatieve groei personen- en goederenvervoer op het spoor</a:t>
            </a:r>
          </a:p>
        </p:txBody>
      </p:sp>
      <p:cxnSp>
        <p:nvCxnSpPr>
          <p:cNvPr id="14" name="Rechte verbindingslijn 13"/>
          <p:cNvCxnSpPr/>
          <p:nvPr/>
        </p:nvCxnSpPr>
        <p:spPr>
          <a:xfrm>
            <a:off x="179512" y="692696"/>
            <a:ext cx="8640960" cy="0"/>
          </a:xfrm>
          <a:prstGeom prst="line">
            <a:avLst/>
          </a:prstGeom>
          <a:ln w="4762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6257" y="1879080"/>
            <a:ext cx="8950239" cy="4358232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10242" name="Text Box 34"/>
          <p:cNvSpPr txBox="1">
            <a:spLocks noChangeArrowheads="1"/>
          </p:cNvSpPr>
          <p:nvPr/>
        </p:nvSpPr>
        <p:spPr bwMode="auto">
          <a:xfrm>
            <a:off x="145801" y="476672"/>
            <a:ext cx="8602663" cy="458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 dirty="0" smtClean="0"/>
          </a:p>
          <a:p>
            <a:r>
              <a:rPr lang="nl-NL" dirty="0" smtClean="0"/>
              <a:t>Inschatting modale verdeling in scenario 50 / 50 : </a:t>
            </a:r>
          </a:p>
          <a:p>
            <a:pPr>
              <a:buFont typeface="Arial" pitchFamily="34" charset="0"/>
              <a:buChar char="•"/>
            </a:pPr>
            <a:r>
              <a:rPr lang="nl-NL" b="1" dirty="0" smtClean="0"/>
              <a:t> </a:t>
            </a:r>
            <a:r>
              <a:rPr lang="nl-NL" sz="4000" b="1" dirty="0" smtClean="0">
                <a:solidFill>
                  <a:srgbClr val="336600"/>
                </a:solidFill>
              </a:rPr>
              <a:t>Treingebruik  x 2,5</a:t>
            </a:r>
            <a:r>
              <a:rPr lang="nl-NL" sz="4000" dirty="0" smtClean="0">
                <a:solidFill>
                  <a:srgbClr val="336600"/>
                </a:solidFill>
              </a:rPr>
              <a:t> </a:t>
            </a:r>
          </a:p>
          <a:p>
            <a:endParaRPr lang="nl-NL" dirty="0" smtClean="0"/>
          </a:p>
          <a:p>
            <a:endParaRPr lang="nl-NL" dirty="0" smtClean="0"/>
          </a:p>
          <a:p>
            <a:endParaRPr lang="nl-NL" dirty="0"/>
          </a:p>
          <a:p>
            <a:endParaRPr lang="nl-NL" sz="2400" dirty="0"/>
          </a:p>
          <a:p>
            <a:endParaRPr lang="nl-NL" sz="2400" dirty="0"/>
          </a:p>
          <a:p>
            <a:endParaRPr lang="nl-NL" sz="2400" dirty="0"/>
          </a:p>
          <a:p>
            <a:endParaRPr lang="nl-NL" sz="2400" dirty="0"/>
          </a:p>
          <a:p>
            <a:endParaRPr lang="nl-NL" sz="2400" dirty="0"/>
          </a:p>
          <a:p>
            <a:endParaRPr lang="nl-NL" sz="2400" dirty="0"/>
          </a:p>
          <a:p>
            <a:r>
              <a:rPr lang="nl-NL" dirty="0" smtClean="0"/>
              <a:t> </a:t>
            </a:r>
            <a:endParaRPr lang="nl-NL" dirty="0"/>
          </a:p>
        </p:txBody>
      </p:sp>
      <p:grpSp>
        <p:nvGrpSpPr>
          <p:cNvPr id="2" name="Groep 28"/>
          <p:cNvGrpSpPr/>
          <p:nvPr/>
        </p:nvGrpSpPr>
        <p:grpSpPr>
          <a:xfrm>
            <a:off x="16445" y="6404942"/>
            <a:ext cx="9164067" cy="408434"/>
            <a:chOff x="16445" y="1412776"/>
            <a:chExt cx="9164067" cy="408434"/>
          </a:xfrm>
        </p:grpSpPr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16445" y="1412776"/>
              <a:ext cx="4627563" cy="408434"/>
              <a:chOff x="0" y="0"/>
              <a:chExt cx="5760" cy="480"/>
            </a:xfrm>
          </p:grpSpPr>
          <p:pic>
            <p:nvPicPr>
              <p:cNvPr id="34" name="Picture 14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>
                <a:off x="0" y="0"/>
                <a:ext cx="5692" cy="4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35" name="Line 15"/>
              <p:cNvSpPr>
                <a:spLocks noChangeShapeType="1"/>
              </p:cNvSpPr>
              <p:nvPr/>
            </p:nvSpPr>
            <p:spPr bwMode="auto">
              <a:xfrm>
                <a:off x="0" y="0"/>
                <a:ext cx="5760" cy="0"/>
              </a:xfrm>
              <a:prstGeom prst="line">
                <a:avLst/>
              </a:prstGeom>
              <a:noFill/>
              <a:ln w="9525">
                <a:solidFill>
                  <a:srgbClr val="003366"/>
                </a:solidFill>
                <a:round/>
                <a:headEnd/>
                <a:tailEnd/>
              </a:ln>
              <a:effectLst/>
            </p:spPr>
          </p:sp>
        </p:grpSp>
        <p:grpSp>
          <p:nvGrpSpPr>
            <p:cNvPr id="4" name="Group 13"/>
            <p:cNvGrpSpPr>
              <a:grpSpLocks/>
            </p:cNvGrpSpPr>
            <p:nvPr/>
          </p:nvGrpSpPr>
          <p:grpSpPr bwMode="auto">
            <a:xfrm>
              <a:off x="4552949" y="1412776"/>
              <a:ext cx="4627563" cy="408434"/>
              <a:chOff x="0" y="0"/>
              <a:chExt cx="5760" cy="480"/>
            </a:xfrm>
          </p:grpSpPr>
          <p:pic>
            <p:nvPicPr>
              <p:cNvPr id="32" name="Picture 14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>
                <a:off x="0" y="0"/>
                <a:ext cx="5692" cy="4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33" name="Line 15"/>
              <p:cNvSpPr>
                <a:spLocks noChangeShapeType="1"/>
              </p:cNvSpPr>
              <p:nvPr/>
            </p:nvSpPr>
            <p:spPr bwMode="auto">
              <a:xfrm>
                <a:off x="0" y="0"/>
                <a:ext cx="5760" cy="0"/>
              </a:xfrm>
              <a:prstGeom prst="line">
                <a:avLst/>
              </a:prstGeom>
              <a:noFill/>
              <a:ln w="9525">
                <a:solidFill>
                  <a:srgbClr val="003366"/>
                </a:solidFill>
                <a:round/>
                <a:headEnd/>
                <a:tailEnd/>
              </a:ln>
              <a:effectLst/>
            </p:spPr>
          </p:sp>
        </p:grpSp>
      </p:grpSp>
      <p:sp>
        <p:nvSpPr>
          <p:cNvPr id="12" name="Vrije vorm 11"/>
          <p:cNvSpPr/>
          <p:nvPr/>
        </p:nvSpPr>
        <p:spPr>
          <a:xfrm>
            <a:off x="346841" y="1700808"/>
            <a:ext cx="2364828" cy="2304256"/>
          </a:xfrm>
          <a:custGeom>
            <a:avLst/>
            <a:gdLst>
              <a:gd name="connsiteX0" fmla="*/ 0 w 2364828"/>
              <a:gd name="connsiteY0" fmla="*/ 0 h 2322786"/>
              <a:gd name="connsiteX1" fmla="*/ 2039007 w 2364828"/>
              <a:gd name="connsiteY1" fmla="*/ 0 h 2322786"/>
              <a:gd name="connsiteX2" fmla="*/ 1229711 w 2364828"/>
              <a:gd name="connsiteY2" fmla="*/ 2322786 h 2322786"/>
              <a:gd name="connsiteX3" fmla="*/ 2364828 w 2364828"/>
              <a:gd name="connsiteY3" fmla="*/ 2322786 h 2322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4828" h="2322786">
                <a:moveTo>
                  <a:pt x="0" y="0"/>
                </a:moveTo>
                <a:lnTo>
                  <a:pt x="2039007" y="0"/>
                </a:lnTo>
                <a:lnTo>
                  <a:pt x="1229711" y="2322786"/>
                </a:lnTo>
                <a:lnTo>
                  <a:pt x="2364828" y="2322786"/>
                </a:lnTo>
              </a:path>
            </a:pathLst>
          </a:custGeom>
          <a:ln w="317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52400" y="102404"/>
            <a:ext cx="8812088" cy="52322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sz="2800" b="1" dirty="0" smtClean="0">
                <a:solidFill>
                  <a:srgbClr val="006600"/>
                </a:solidFill>
              </a:rPr>
              <a:t>Streven naar grotere rol in </a:t>
            </a:r>
            <a:r>
              <a:rPr lang="nl-BE" sz="2800" b="1" dirty="0" smtClean="0">
                <a:solidFill>
                  <a:srgbClr val="FF0000"/>
                </a:solidFill>
              </a:rPr>
              <a:t>personenvervoer</a:t>
            </a:r>
            <a:endParaRPr lang="nl-BE" sz="2800" b="1" dirty="0">
              <a:solidFill>
                <a:srgbClr val="FF0000"/>
              </a:solidFill>
            </a:endParaRPr>
          </a:p>
        </p:txBody>
      </p:sp>
      <p:cxnSp>
        <p:nvCxnSpPr>
          <p:cNvPr id="14" name="Rechte verbindingslijn 13"/>
          <p:cNvCxnSpPr/>
          <p:nvPr/>
        </p:nvCxnSpPr>
        <p:spPr>
          <a:xfrm>
            <a:off x="467544" y="6309320"/>
            <a:ext cx="8496944" cy="0"/>
          </a:xfrm>
          <a:prstGeom prst="line">
            <a:avLst/>
          </a:prstGeom>
          <a:ln w="158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52400" y="102404"/>
            <a:ext cx="8812088" cy="52322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sz="2800" b="1" dirty="0" smtClean="0">
                <a:solidFill>
                  <a:srgbClr val="006600"/>
                </a:solidFill>
              </a:rPr>
              <a:t>Streven naar grotere rol in </a:t>
            </a:r>
            <a:r>
              <a:rPr lang="nl-BE" sz="2800" b="1" dirty="0" smtClean="0">
                <a:solidFill>
                  <a:srgbClr val="FF0000"/>
                </a:solidFill>
              </a:rPr>
              <a:t>goederenvervoer</a:t>
            </a:r>
            <a:endParaRPr lang="nl-BE" sz="2800" b="1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44008" y="620689"/>
            <a:ext cx="4320480" cy="4968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kstvak 13"/>
          <p:cNvSpPr txBox="1"/>
          <p:nvPr/>
        </p:nvSpPr>
        <p:spPr>
          <a:xfrm>
            <a:off x="251520" y="692696"/>
            <a:ext cx="8640960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l-BE" dirty="0" smtClean="0">
                <a:solidFill>
                  <a:srgbClr val="336600"/>
                </a:solidFill>
              </a:rPr>
              <a:t>Welke rol spoor?</a:t>
            </a:r>
          </a:p>
          <a:p>
            <a:r>
              <a:rPr lang="nl-BE" dirty="0" smtClean="0"/>
              <a:t>Kengetallen van Haven van Antwerpen (2017)</a:t>
            </a:r>
          </a:p>
          <a:p>
            <a:endParaRPr lang="nl-BE" b="1" dirty="0" smtClean="0">
              <a:solidFill>
                <a:srgbClr val="006600"/>
              </a:solidFill>
            </a:endParaRPr>
          </a:p>
          <a:p>
            <a:endParaRPr lang="nl-BE" b="1" dirty="0" smtClean="0">
              <a:solidFill>
                <a:srgbClr val="006600"/>
              </a:solidFill>
            </a:endParaRPr>
          </a:p>
          <a:p>
            <a:endParaRPr lang="nl-BE" b="1" dirty="0" smtClean="0">
              <a:solidFill>
                <a:srgbClr val="006600"/>
              </a:solidFill>
            </a:endParaRPr>
          </a:p>
          <a:p>
            <a:endParaRPr lang="nl-BE" b="1" dirty="0" smtClean="0">
              <a:solidFill>
                <a:srgbClr val="006600"/>
              </a:solidFill>
            </a:endParaRPr>
          </a:p>
          <a:p>
            <a:endParaRPr lang="nl-BE" b="1" dirty="0" smtClean="0">
              <a:solidFill>
                <a:srgbClr val="006600"/>
              </a:solidFill>
            </a:endParaRPr>
          </a:p>
          <a:p>
            <a:endParaRPr lang="nl-BE" b="1" dirty="0" smtClean="0">
              <a:solidFill>
                <a:srgbClr val="006600"/>
              </a:solidFill>
            </a:endParaRPr>
          </a:p>
          <a:p>
            <a:endParaRPr lang="nl-BE" b="1" dirty="0" smtClean="0">
              <a:solidFill>
                <a:srgbClr val="006600"/>
              </a:solidFill>
            </a:endParaRPr>
          </a:p>
          <a:p>
            <a:endParaRPr lang="nl-BE" b="1" dirty="0" smtClean="0">
              <a:solidFill>
                <a:srgbClr val="006600"/>
              </a:solidFill>
            </a:endParaRPr>
          </a:p>
          <a:p>
            <a:endParaRPr lang="nl-BE" b="1" dirty="0" smtClean="0">
              <a:solidFill>
                <a:srgbClr val="006600"/>
              </a:solidFill>
            </a:endParaRPr>
          </a:p>
          <a:p>
            <a:endParaRPr lang="nl-BE" b="1" dirty="0" smtClean="0">
              <a:solidFill>
                <a:srgbClr val="006600"/>
              </a:solidFill>
            </a:endParaRPr>
          </a:p>
          <a:p>
            <a:endParaRPr lang="nl-BE" b="1" dirty="0" smtClean="0">
              <a:solidFill>
                <a:srgbClr val="006600"/>
              </a:solidFill>
            </a:endParaRPr>
          </a:p>
          <a:p>
            <a:endParaRPr lang="nl-BE" b="1" dirty="0" smtClean="0">
              <a:solidFill>
                <a:srgbClr val="006600"/>
              </a:solidFill>
            </a:endParaRPr>
          </a:p>
          <a:p>
            <a:r>
              <a:rPr lang="nl-BE" b="1" dirty="0" smtClean="0">
                <a:solidFill>
                  <a:srgbClr val="006600"/>
                </a:solidFill>
              </a:rPr>
              <a:t>Ambitie van het Havenbedrijf Antwerpen </a:t>
            </a:r>
          </a:p>
          <a:p>
            <a:r>
              <a:rPr lang="nl-BE" b="1" dirty="0" smtClean="0">
                <a:solidFill>
                  <a:srgbClr val="006600"/>
                </a:solidFill>
              </a:rPr>
              <a:t>in kader van Routeplan 2030:</a:t>
            </a:r>
          </a:p>
          <a:p>
            <a:r>
              <a:rPr lang="nl-BE" sz="4000" b="1" dirty="0" smtClean="0">
                <a:solidFill>
                  <a:srgbClr val="006600"/>
                </a:solidFill>
              </a:rPr>
              <a:t>aandeel spoor x2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355976" y="6525344"/>
            <a:ext cx="4346527" cy="346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79512" y="6439319"/>
            <a:ext cx="4320480" cy="418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Rechte verbindingslijn 8"/>
          <p:cNvCxnSpPr/>
          <p:nvPr/>
        </p:nvCxnSpPr>
        <p:spPr>
          <a:xfrm>
            <a:off x="251520" y="6309320"/>
            <a:ext cx="8496944" cy="0"/>
          </a:xfrm>
          <a:prstGeom prst="line">
            <a:avLst/>
          </a:prstGeom>
          <a:ln w="158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fgeronde rechthoek 7"/>
          <p:cNvSpPr/>
          <p:nvPr/>
        </p:nvSpPr>
        <p:spPr>
          <a:xfrm>
            <a:off x="5364088" y="2348880"/>
            <a:ext cx="1224136" cy="1224136"/>
          </a:xfrm>
          <a:prstGeom prst="roundRect">
            <a:avLst/>
          </a:prstGeom>
          <a:noFill/>
          <a:ln w="53975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0" name="Afgeronde rechthoek 9"/>
          <p:cNvSpPr/>
          <p:nvPr/>
        </p:nvSpPr>
        <p:spPr>
          <a:xfrm>
            <a:off x="7596336" y="4293096"/>
            <a:ext cx="1440160" cy="1224136"/>
          </a:xfrm>
          <a:prstGeom prst="roundRect">
            <a:avLst/>
          </a:prstGeom>
          <a:noFill/>
          <a:ln w="53975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2" name="Vrije vorm 11"/>
          <p:cNvSpPr/>
          <p:nvPr/>
        </p:nvSpPr>
        <p:spPr>
          <a:xfrm>
            <a:off x="3983421" y="1629103"/>
            <a:ext cx="882869" cy="1103587"/>
          </a:xfrm>
          <a:custGeom>
            <a:avLst/>
            <a:gdLst>
              <a:gd name="connsiteX0" fmla="*/ 0 w 882869"/>
              <a:gd name="connsiteY0" fmla="*/ 0 h 1103587"/>
              <a:gd name="connsiteX1" fmla="*/ 0 w 882869"/>
              <a:gd name="connsiteY1" fmla="*/ 819807 h 1103587"/>
              <a:gd name="connsiteX2" fmla="*/ 882869 w 882869"/>
              <a:gd name="connsiteY2" fmla="*/ 1103587 h 1103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2869" h="1103587">
                <a:moveTo>
                  <a:pt x="0" y="0"/>
                </a:moveTo>
                <a:lnTo>
                  <a:pt x="0" y="819807"/>
                </a:lnTo>
                <a:lnTo>
                  <a:pt x="882869" y="1103587"/>
                </a:lnTo>
              </a:path>
            </a:pathLst>
          </a:custGeom>
          <a:ln w="317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5" name="Vrije vorm 14"/>
          <p:cNvSpPr/>
          <p:nvPr/>
        </p:nvSpPr>
        <p:spPr>
          <a:xfrm>
            <a:off x="3983421" y="2438400"/>
            <a:ext cx="3352800" cy="2070720"/>
          </a:xfrm>
          <a:custGeom>
            <a:avLst/>
            <a:gdLst>
              <a:gd name="connsiteX0" fmla="*/ 0 w 3352800"/>
              <a:gd name="connsiteY0" fmla="*/ 0 h 2427890"/>
              <a:gd name="connsiteX1" fmla="*/ 21020 w 3352800"/>
              <a:gd name="connsiteY1" fmla="*/ 1450428 h 2427890"/>
              <a:gd name="connsiteX2" fmla="*/ 3352800 w 3352800"/>
              <a:gd name="connsiteY2" fmla="*/ 2427890 h 2427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52800" h="2427890">
                <a:moveTo>
                  <a:pt x="0" y="0"/>
                </a:moveTo>
                <a:lnTo>
                  <a:pt x="21020" y="1450428"/>
                </a:lnTo>
                <a:lnTo>
                  <a:pt x="3352800" y="2427890"/>
                </a:lnTo>
              </a:path>
            </a:pathLst>
          </a:custGeom>
          <a:ln w="317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 dirty="0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2533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4572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52400" y="119390"/>
            <a:ext cx="8812088" cy="52322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sz="2800" b="1" dirty="0" smtClean="0">
                <a:solidFill>
                  <a:srgbClr val="006600"/>
                </a:solidFill>
              </a:rPr>
              <a:t>Streven naar spoorbedrijfs</a:t>
            </a:r>
            <a:r>
              <a:rPr lang="nl-BE" sz="2800" b="1" dirty="0" smtClean="0">
                <a:solidFill>
                  <a:srgbClr val="FF0000"/>
                </a:solidFill>
              </a:rPr>
              <a:t>economie</a:t>
            </a:r>
            <a:endParaRPr lang="nl-BE" sz="2800" b="1" dirty="0">
              <a:solidFill>
                <a:srgbClr val="FF0000"/>
              </a:solidFill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179512" y="548680"/>
            <a:ext cx="86409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Meer treinen met eenmansbediening  </a:t>
            </a: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(Bron</a:t>
            </a: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NMBS 2015)</a:t>
            </a:r>
          </a:p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9" name="Rechte verbindingslijn 8"/>
          <p:cNvCxnSpPr/>
          <p:nvPr/>
        </p:nvCxnSpPr>
        <p:spPr>
          <a:xfrm>
            <a:off x="395536" y="6597352"/>
            <a:ext cx="8496944" cy="0"/>
          </a:xfrm>
          <a:prstGeom prst="line">
            <a:avLst/>
          </a:prstGeom>
          <a:ln w="158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Afbeelding 10" descr="IMG_0256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51520" y="1398779"/>
            <a:ext cx="7200800" cy="51265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 dirty="0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2533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4572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52400" y="119390"/>
            <a:ext cx="8812088" cy="52322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sz="2800" b="1" dirty="0" smtClean="0">
                <a:solidFill>
                  <a:srgbClr val="006600"/>
                </a:solidFill>
              </a:rPr>
              <a:t>Streven naar spoorbedrijfs</a:t>
            </a:r>
            <a:r>
              <a:rPr lang="nl-BE" sz="2800" b="1" dirty="0" smtClean="0">
                <a:solidFill>
                  <a:srgbClr val="FF0000"/>
                </a:solidFill>
              </a:rPr>
              <a:t>economie </a:t>
            </a:r>
            <a:endParaRPr lang="nl-BE" sz="2800" b="1" dirty="0">
              <a:solidFill>
                <a:srgbClr val="FF0000"/>
              </a:solidFill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179512" y="620688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Lagere gebruikskosten spoor in € / km (Bron: NMBS 2015)</a:t>
            </a:r>
          </a:p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7" name="Rechte verbindingslijn 16"/>
          <p:cNvCxnSpPr/>
          <p:nvPr/>
        </p:nvCxnSpPr>
        <p:spPr>
          <a:xfrm>
            <a:off x="395536" y="6597352"/>
            <a:ext cx="8496944" cy="0"/>
          </a:xfrm>
          <a:prstGeom prst="line">
            <a:avLst/>
          </a:prstGeom>
          <a:ln w="158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484784"/>
            <a:ext cx="8232527" cy="5089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 dirty="0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2533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4572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52400" y="119390"/>
            <a:ext cx="8812088" cy="52322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sz="2800" b="1" dirty="0" smtClean="0">
                <a:solidFill>
                  <a:srgbClr val="006600"/>
                </a:solidFill>
              </a:rPr>
              <a:t>Streven naar spoorbedrijfs</a:t>
            </a:r>
            <a:r>
              <a:rPr lang="nl-BE" sz="2800" b="1" dirty="0" smtClean="0">
                <a:solidFill>
                  <a:srgbClr val="FF0000"/>
                </a:solidFill>
              </a:rPr>
              <a:t>economie</a:t>
            </a:r>
            <a:endParaRPr lang="nl-BE" sz="2800" b="1" dirty="0">
              <a:solidFill>
                <a:srgbClr val="FF0000"/>
              </a:solidFill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179512" y="620688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Meer treinen per lijn per dag   (Bron: NMBS 2015)</a:t>
            </a:r>
          </a:p>
        </p:txBody>
      </p:sp>
      <p:cxnSp>
        <p:nvCxnSpPr>
          <p:cNvPr id="9" name="Rechte verbindingslijn 8"/>
          <p:cNvCxnSpPr/>
          <p:nvPr/>
        </p:nvCxnSpPr>
        <p:spPr>
          <a:xfrm>
            <a:off x="323528" y="6525344"/>
            <a:ext cx="8496944" cy="0"/>
          </a:xfrm>
          <a:prstGeom prst="line">
            <a:avLst/>
          </a:prstGeom>
          <a:ln w="158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484784"/>
            <a:ext cx="8054288" cy="4979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 dirty="0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2533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4572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0" y="119390"/>
            <a:ext cx="9144000" cy="52322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sz="2800" b="1" dirty="0" smtClean="0">
                <a:solidFill>
                  <a:srgbClr val="006600"/>
                </a:solidFill>
              </a:rPr>
              <a:t>  Spoorstrategie Waasland, 4 jaar later</a:t>
            </a:r>
            <a:endParaRPr lang="nl-BE" sz="2800" b="1" dirty="0">
              <a:solidFill>
                <a:srgbClr val="FF0000"/>
              </a:solidFill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251520" y="692696"/>
            <a:ext cx="8640960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nl-BE" dirty="0" smtClean="0"/>
          </a:p>
          <a:p>
            <a:r>
              <a:rPr lang="nl-BE" sz="2800" b="1" dirty="0" smtClean="0">
                <a:solidFill>
                  <a:srgbClr val="FF0000"/>
                </a:solidFill>
              </a:rPr>
              <a:t>Bijsturing van beleid</a:t>
            </a:r>
          </a:p>
          <a:p>
            <a:pPr>
              <a:buFont typeface="Arial" pitchFamily="34" charset="0"/>
              <a:buChar char="•"/>
            </a:pPr>
            <a:endParaRPr lang="nl-BE" dirty="0" smtClean="0"/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Basisbereikbaarheid in plaats van basismobiliteit </a:t>
            </a:r>
          </a:p>
          <a:p>
            <a:pPr>
              <a:buFont typeface="Arial" pitchFamily="34" charset="0"/>
              <a:buChar char="•"/>
            </a:pPr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Vertegenwoordiging gemeenten in Vervoerregioraad Waasland</a:t>
            </a:r>
          </a:p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Energie- en klimaatdoelstellingen</a:t>
            </a:r>
          </a:p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Vervoersplan NMBS 13 december 2020 </a:t>
            </a:r>
          </a:p>
          <a:p>
            <a:pPr>
              <a:buFont typeface="Arial" pitchFamily="34" charset="0"/>
              <a:buChar char="•"/>
            </a:pPr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Routeplan 2030 en Slim naar Antwerpen, modal shift 50/50</a:t>
            </a:r>
          </a:p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Verdubbeling goederenvervoer per spoor</a:t>
            </a:r>
          </a:p>
          <a:p>
            <a:pPr>
              <a:buFont typeface="Arial" pitchFamily="34" charset="0"/>
              <a:buChar char="•"/>
            </a:pPr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Ontwikkeling Rail Freight Corridors</a:t>
            </a:r>
          </a:p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Derde spoor Sint-Niklaas – Lokeren</a:t>
            </a:r>
          </a:p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Vervanging spooroverwegen vooral op lijn 59</a:t>
            </a:r>
          </a:p>
        </p:txBody>
      </p:sp>
      <p:cxnSp>
        <p:nvCxnSpPr>
          <p:cNvPr id="8" name="Rechte verbindingslijn 7"/>
          <p:cNvCxnSpPr/>
          <p:nvPr/>
        </p:nvCxnSpPr>
        <p:spPr>
          <a:xfrm>
            <a:off x="323528" y="6525344"/>
            <a:ext cx="8496944" cy="0"/>
          </a:xfrm>
          <a:prstGeom prst="line">
            <a:avLst/>
          </a:prstGeom>
          <a:ln w="158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elijkbenige driehoek 8"/>
          <p:cNvSpPr/>
          <p:nvPr/>
        </p:nvSpPr>
        <p:spPr>
          <a:xfrm rot="10800000" flipV="1">
            <a:off x="179512" y="6525344"/>
            <a:ext cx="144016" cy="288032"/>
          </a:xfrm>
          <a:prstGeom prst="triangle">
            <a:avLst/>
          </a:prstGeom>
          <a:solidFill>
            <a:srgbClr val="336600"/>
          </a:solidFill>
          <a:ln>
            <a:solidFill>
              <a:srgbClr val="3366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 dirty="0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2533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4572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52400" y="119390"/>
            <a:ext cx="8812088" cy="52322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sz="2800" b="1" dirty="0" smtClean="0">
                <a:solidFill>
                  <a:srgbClr val="006600"/>
                </a:solidFill>
              </a:rPr>
              <a:t>Werk maken van </a:t>
            </a:r>
            <a:r>
              <a:rPr lang="nl-BE" sz="2800" b="1" dirty="0" smtClean="0">
                <a:solidFill>
                  <a:srgbClr val="FF0000"/>
                </a:solidFill>
              </a:rPr>
              <a:t>duurzaamheid</a:t>
            </a:r>
            <a:endParaRPr lang="nl-BE" sz="2800" b="1" dirty="0">
              <a:solidFill>
                <a:srgbClr val="FF0000"/>
              </a:solidFill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251520" y="692696"/>
            <a:ext cx="86409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Minder…</a:t>
            </a:r>
          </a:p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barrièrewerking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overwegen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zelfdoding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energieverbruik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lawaaihinder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…</a:t>
            </a:r>
          </a:p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Afbeelding 8" descr="12 L59 OW Sinaai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915816" y="3789040"/>
            <a:ext cx="3803914" cy="2852936"/>
          </a:xfrm>
          <a:prstGeom prst="rect">
            <a:avLst/>
          </a:prstGeom>
        </p:spPr>
      </p:pic>
      <p:pic>
        <p:nvPicPr>
          <p:cNvPr id="11" name="Afbeelding 10" descr="03cVrachttrein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987824" y="764704"/>
            <a:ext cx="3748675" cy="2811506"/>
          </a:xfrm>
          <a:prstGeom prst="rect">
            <a:avLst/>
          </a:prstGeom>
        </p:spPr>
      </p:pic>
      <p:cxnSp>
        <p:nvCxnSpPr>
          <p:cNvPr id="10" name="Rechte verbindingslijn 9"/>
          <p:cNvCxnSpPr/>
          <p:nvPr/>
        </p:nvCxnSpPr>
        <p:spPr>
          <a:xfrm>
            <a:off x="251520" y="3717032"/>
            <a:ext cx="8496944" cy="0"/>
          </a:xfrm>
          <a:prstGeom prst="line">
            <a:avLst/>
          </a:prstGeom>
          <a:ln w="158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Afbeelding 11" descr="02b Zelfdoding.JP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6804248" y="1268760"/>
            <a:ext cx="2304256" cy="53012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 dirty="0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2533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4572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52400" y="119390"/>
            <a:ext cx="8812088" cy="52322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sz="2800" b="1" dirty="0" smtClean="0">
                <a:solidFill>
                  <a:srgbClr val="006600"/>
                </a:solidFill>
              </a:rPr>
              <a:t>Streven naar treindienst met </a:t>
            </a:r>
            <a:r>
              <a:rPr lang="nl-BE" sz="2800" b="1" dirty="0" smtClean="0">
                <a:solidFill>
                  <a:srgbClr val="FF0000"/>
                </a:solidFill>
              </a:rPr>
              <a:t>tijd-wegknooppunten</a:t>
            </a:r>
            <a:endParaRPr lang="nl-BE" sz="2800" b="1" dirty="0">
              <a:solidFill>
                <a:srgbClr val="FF0000"/>
              </a:solidFill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251520" y="692696"/>
            <a:ext cx="86409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Dienstregelingsymmetrie : spiluur 00 / 30</a:t>
            </a:r>
          </a:p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Knooppunten : 		   treinen om het half uur</a:t>
            </a: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		   kruisen om het kwartier</a:t>
            </a:r>
          </a:p>
        </p:txBody>
      </p:sp>
      <p:cxnSp>
        <p:nvCxnSpPr>
          <p:cNvPr id="8" name="Rechte verbindingslijn 7"/>
          <p:cNvCxnSpPr/>
          <p:nvPr/>
        </p:nvCxnSpPr>
        <p:spPr>
          <a:xfrm>
            <a:off x="323528" y="2564904"/>
            <a:ext cx="8496944" cy="0"/>
          </a:xfrm>
          <a:prstGeom prst="line">
            <a:avLst/>
          </a:prstGeom>
          <a:ln w="158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email"/>
          <a:srcRect l="2817" r="2828"/>
          <a:stretch>
            <a:fillRect/>
          </a:stretch>
        </p:blipFill>
        <p:spPr bwMode="auto">
          <a:xfrm>
            <a:off x="323528" y="2636912"/>
            <a:ext cx="8460432" cy="372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Afbeelding 9" descr="S-trein NMBS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536" y="2780928"/>
            <a:ext cx="605646" cy="586953"/>
          </a:xfrm>
          <a:prstGeom prst="rect">
            <a:avLst/>
          </a:prstGeom>
        </p:spPr>
      </p:pic>
      <p:cxnSp>
        <p:nvCxnSpPr>
          <p:cNvPr id="11" name="Rechte verbindingslijn 10"/>
          <p:cNvCxnSpPr/>
          <p:nvPr/>
        </p:nvCxnSpPr>
        <p:spPr>
          <a:xfrm>
            <a:off x="323528" y="6669360"/>
            <a:ext cx="8496944" cy="0"/>
          </a:xfrm>
          <a:prstGeom prst="line">
            <a:avLst/>
          </a:prstGeom>
          <a:ln w="158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DSCN4722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571999" y="3338988"/>
            <a:ext cx="4248473" cy="3186355"/>
          </a:xfrm>
          <a:prstGeom prst="rect">
            <a:avLst/>
          </a:prstGeom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 dirty="0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2533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4572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52400" y="119390"/>
            <a:ext cx="8812088" cy="52322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sz="2800" b="1" dirty="0" smtClean="0">
                <a:solidFill>
                  <a:srgbClr val="006600"/>
                </a:solidFill>
              </a:rPr>
              <a:t>Zorg voor </a:t>
            </a:r>
            <a:r>
              <a:rPr lang="nl-BE" sz="2800" b="1" dirty="0" smtClean="0">
                <a:solidFill>
                  <a:srgbClr val="FF0000"/>
                </a:solidFill>
              </a:rPr>
              <a:t>toegankelijke treinen</a:t>
            </a:r>
            <a:endParaRPr lang="nl-BE" sz="2800" b="1" dirty="0">
              <a:solidFill>
                <a:srgbClr val="FF0000"/>
              </a:solidFill>
            </a:endParaRPr>
          </a:p>
        </p:txBody>
      </p:sp>
      <p:pic>
        <p:nvPicPr>
          <p:cNvPr id="9" name="Afbeelding 8" descr="Perronhoogten.JPG"/>
          <p:cNvPicPr>
            <a:picLocks noChangeAspect="1"/>
          </p:cNvPicPr>
          <p:nvPr/>
        </p:nvPicPr>
        <p:blipFill>
          <a:blip r:embed="rId4" cstate="email">
            <a:lum bright="10000" contrast="40000"/>
          </a:blip>
          <a:srcRect/>
          <a:stretch>
            <a:fillRect/>
          </a:stretch>
        </p:blipFill>
        <p:spPr>
          <a:xfrm>
            <a:off x="3323861" y="836712"/>
            <a:ext cx="5568619" cy="2304256"/>
          </a:xfrm>
          <a:prstGeom prst="rect">
            <a:avLst/>
          </a:prstGeom>
        </p:spPr>
      </p:pic>
      <p:cxnSp>
        <p:nvCxnSpPr>
          <p:cNvPr id="10" name="Rechte verbindingslijn 9"/>
          <p:cNvCxnSpPr/>
          <p:nvPr/>
        </p:nvCxnSpPr>
        <p:spPr>
          <a:xfrm>
            <a:off x="323528" y="6669360"/>
            <a:ext cx="8496944" cy="0"/>
          </a:xfrm>
          <a:prstGeom prst="line">
            <a:avLst/>
          </a:prstGeom>
          <a:ln w="158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Afbeelding 10" descr="05_L-trein stel type 800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251519" y="3284984"/>
            <a:ext cx="4224470" cy="3168352"/>
          </a:xfrm>
          <a:prstGeom prst="rect">
            <a:avLst/>
          </a:prstGeom>
        </p:spPr>
      </p:pic>
      <p:sp>
        <p:nvSpPr>
          <p:cNvPr id="12" name="Tekstvak 11"/>
          <p:cNvSpPr txBox="1"/>
          <p:nvPr/>
        </p:nvSpPr>
        <p:spPr>
          <a:xfrm>
            <a:off x="179512" y="620688"/>
            <a:ext cx="86409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België, drie verschillende</a:t>
            </a:r>
            <a:b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perronhoogten:</a:t>
            </a:r>
          </a:p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76 cm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55 cm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28 cm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Thun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51520" y="692696"/>
            <a:ext cx="7968884" cy="5976664"/>
          </a:xfrm>
          <a:prstGeom prst="rect">
            <a:avLst/>
          </a:prstGeom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 dirty="0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2533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4572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52400" y="119390"/>
            <a:ext cx="8812088" cy="52322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sz="2800" b="1" dirty="0" smtClean="0">
                <a:solidFill>
                  <a:srgbClr val="006600"/>
                </a:solidFill>
              </a:rPr>
              <a:t>Zorg voor </a:t>
            </a:r>
            <a:r>
              <a:rPr lang="nl-BE" sz="2800" b="1" dirty="0" smtClean="0">
                <a:solidFill>
                  <a:srgbClr val="FF0000"/>
                </a:solidFill>
              </a:rPr>
              <a:t>toegankelijke stations en perrons</a:t>
            </a:r>
            <a:endParaRPr lang="nl-BE" sz="2800" b="1" dirty="0">
              <a:solidFill>
                <a:srgbClr val="FF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475656" y="5805264"/>
            <a:ext cx="5544616" cy="708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 dirty="0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2533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4572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52400" y="119390"/>
            <a:ext cx="8812088" cy="52322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sz="2800" b="1" dirty="0" smtClean="0">
                <a:solidFill>
                  <a:srgbClr val="006600"/>
                </a:solidFill>
              </a:rPr>
              <a:t>Zorg voor </a:t>
            </a:r>
            <a:r>
              <a:rPr lang="nl-BE" sz="2800" b="1" dirty="0" smtClean="0">
                <a:solidFill>
                  <a:srgbClr val="FF0000"/>
                </a:solidFill>
              </a:rPr>
              <a:t>toegankelijk aanbod</a:t>
            </a:r>
            <a:endParaRPr lang="nl-BE" sz="2800" b="1" dirty="0">
              <a:solidFill>
                <a:srgbClr val="FF0000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email"/>
          <a:srcRect l="5441" r="2302"/>
          <a:stretch>
            <a:fillRect/>
          </a:stretch>
        </p:blipFill>
        <p:spPr bwMode="auto">
          <a:xfrm>
            <a:off x="179511" y="2638003"/>
            <a:ext cx="8972897" cy="3239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Rechte verbindingslijn 6"/>
          <p:cNvCxnSpPr/>
          <p:nvPr/>
        </p:nvCxnSpPr>
        <p:spPr>
          <a:xfrm>
            <a:off x="323528" y="6525344"/>
            <a:ext cx="8496944" cy="0"/>
          </a:xfrm>
          <a:prstGeom prst="line">
            <a:avLst/>
          </a:prstGeom>
          <a:ln w="158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vak 7"/>
          <p:cNvSpPr txBox="1"/>
          <p:nvPr/>
        </p:nvSpPr>
        <p:spPr>
          <a:xfrm>
            <a:off x="179512" y="632882"/>
            <a:ext cx="72764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Klokvast bedieningspatroon minstens om het half uur, 7/7 dagen</a:t>
            </a: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Geen P-treinen meer, maar aan drukte aangepaste treinlengte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5670" t="35280" r="47553" b="10121"/>
          <a:stretch>
            <a:fillRect/>
          </a:stretch>
        </p:blipFill>
        <p:spPr bwMode="auto">
          <a:xfrm>
            <a:off x="323528" y="1340768"/>
            <a:ext cx="7786834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 dirty="0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2533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4572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52400" y="119390"/>
            <a:ext cx="8812088" cy="52322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sz="2800" b="1" dirty="0" smtClean="0">
                <a:solidFill>
                  <a:srgbClr val="006600"/>
                </a:solidFill>
              </a:rPr>
              <a:t>Samenwerken aan </a:t>
            </a:r>
            <a:r>
              <a:rPr lang="nl-BE" sz="2800" b="1" dirty="0" smtClean="0">
                <a:solidFill>
                  <a:srgbClr val="FF0000"/>
                </a:solidFill>
              </a:rPr>
              <a:t>toegankelijke stationsomgeving</a:t>
            </a:r>
            <a:endParaRPr lang="nl-BE" sz="2800" b="1" dirty="0">
              <a:solidFill>
                <a:srgbClr val="FF0000"/>
              </a:solidFill>
            </a:endParaRPr>
          </a:p>
        </p:txBody>
      </p:sp>
      <p:pic>
        <p:nvPicPr>
          <p:cNvPr id="7" name="Afbeelding 6" descr="Fietstrein bereik Mechelen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5403015" y="764704"/>
            <a:ext cx="3598434" cy="3096344"/>
          </a:xfrm>
          <a:prstGeom prst="rect">
            <a:avLst/>
          </a:prstGeom>
          <a:ln w="19050">
            <a:solidFill>
              <a:srgbClr val="336600"/>
            </a:solidFill>
          </a:ln>
        </p:spPr>
      </p:pic>
      <p:cxnSp>
        <p:nvCxnSpPr>
          <p:cNvPr id="9" name="Rechte verbindingslijn 8"/>
          <p:cNvCxnSpPr/>
          <p:nvPr/>
        </p:nvCxnSpPr>
        <p:spPr>
          <a:xfrm flipH="1">
            <a:off x="7380312" y="3861048"/>
            <a:ext cx="288032" cy="1584176"/>
          </a:xfrm>
          <a:prstGeom prst="line">
            <a:avLst/>
          </a:prstGeom>
          <a:ln w="57150">
            <a:solidFill>
              <a:srgbClr val="3366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9"/>
          <p:cNvCxnSpPr/>
          <p:nvPr/>
        </p:nvCxnSpPr>
        <p:spPr>
          <a:xfrm>
            <a:off x="323528" y="6525344"/>
            <a:ext cx="8496944" cy="0"/>
          </a:xfrm>
          <a:prstGeom prst="line">
            <a:avLst/>
          </a:prstGeom>
          <a:ln w="158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IMG_6184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179512" y="1772816"/>
            <a:ext cx="8676456" cy="4672161"/>
          </a:xfrm>
          <a:prstGeom prst="rect">
            <a:avLst/>
          </a:prstGeo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52400" y="111696"/>
            <a:ext cx="8812088" cy="52322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sz="2800" b="1" dirty="0" smtClean="0">
                <a:solidFill>
                  <a:srgbClr val="336600"/>
                </a:solidFill>
              </a:rPr>
              <a:t>Met minder overwegen, </a:t>
            </a:r>
            <a:r>
              <a:rPr lang="nl-BE" sz="2800" b="1" dirty="0" smtClean="0">
                <a:solidFill>
                  <a:srgbClr val="FF0000"/>
                </a:solidFill>
              </a:rPr>
              <a:t>veiliger en stipter</a:t>
            </a:r>
            <a:endParaRPr lang="nl-BE" sz="2800" b="1" dirty="0">
              <a:solidFill>
                <a:srgbClr val="FF0000"/>
              </a:solidFill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179512" y="511512"/>
            <a:ext cx="86773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Barrièrewerking aan spooroverwegen bij stations: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Zwijndrecht, Melsele, Nieuwkerken, Belsele, Sinaai, Beervelde, Zele, Bornem</a:t>
            </a:r>
          </a:p>
        </p:txBody>
      </p:sp>
      <p:cxnSp>
        <p:nvCxnSpPr>
          <p:cNvPr id="6" name="Rechte verbindingslijn 5"/>
          <p:cNvCxnSpPr/>
          <p:nvPr/>
        </p:nvCxnSpPr>
        <p:spPr>
          <a:xfrm>
            <a:off x="323528" y="6525344"/>
            <a:ext cx="8496944" cy="0"/>
          </a:xfrm>
          <a:prstGeom prst="line">
            <a:avLst/>
          </a:prstGeom>
          <a:ln w="158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4077072"/>
            <a:ext cx="9117656" cy="2457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hthoek 7"/>
          <p:cNvSpPr/>
          <p:nvPr/>
        </p:nvSpPr>
        <p:spPr>
          <a:xfrm>
            <a:off x="179512" y="548680"/>
            <a:ext cx="849694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Bijvoorbeeld van Sint-Niklaas naar Lokeren: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In Sint-Niklaas zijn er twee sporen aan één perron 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In Lokeren zijn ook twee sporen aan één perron te voorzien</a:t>
            </a:r>
          </a:p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Treinen kunnen links of rechts aan één perron vertrekken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Ze kunnen uitwijken en inhalen bij vertragingen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Eenvoudiger voor de reiziger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Beter benutten van het netwerk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52400" y="111696"/>
            <a:ext cx="8812088" cy="52322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sz="2800" b="1" dirty="0" smtClean="0">
                <a:solidFill>
                  <a:srgbClr val="336600"/>
                </a:solidFill>
              </a:rPr>
              <a:t>Flexibeler gebruik sporen en wissels: </a:t>
            </a:r>
            <a:r>
              <a:rPr lang="nl-BE" sz="2800" b="1" dirty="0" smtClean="0">
                <a:solidFill>
                  <a:srgbClr val="FF0000"/>
                </a:solidFill>
              </a:rPr>
              <a:t>stipter</a:t>
            </a:r>
            <a:endParaRPr lang="nl-BE" sz="2800" b="1" dirty="0">
              <a:solidFill>
                <a:srgbClr val="FF0000"/>
              </a:solidFill>
            </a:endParaRPr>
          </a:p>
        </p:txBody>
      </p:sp>
      <p:cxnSp>
        <p:nvCxnSpPr>
          <p:cNvPr id="6" name="Rechte verbindingslijn 5"/>
          <p:cNvCxnSpPr/>
          <p:nvPr/>
        </p:nvCxnSpPr>
        <p:spPr>
          <a:xfrm>
            <a:off x="323528" y="6525344"/>
            <a:ext cx="8496944" cy="0"/>
          </a:xfrm>
          <a:prstGeom prst="line">
            <a:avLst/>
          </a:prstGeom>
          <a:ln w="158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512" y="1340768"/>
            <a:ext cx="6526922" cy="5338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Rechte verbindingslijn 7"/>
          <p:cNvCxnSpPr/>
          <p:nvPr/>
        </p:nvCxnSpPr>
        <p:spPr>
          <a:xfrm>
            <a:off x="323528" y="6525344"/>
            <a:ext cx="8496944" cy="0"/>
          </a:xfrm>
          <a:prstGeom prst="line">
            <a:avLst/>
          </a:prstGeom>
          <a:ln w="158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79512" y="111696"/>
            <a:ext cx="8812088" cy="52322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sz="2800" b="1" dirty="0" smtClean="0">
                <a:solidFill>
                  <a:srgbClr val="336600"/>
                </a:solidFill>
              </a:rPr>
              <a:t>Kortom, netwerk </a:t>
            </a:r>
            <a:r>
              <a:rPr lang="nl-BE" sz="2800" b="1" dirty="0" smtClean="0">
                <a:solidFill>
                  <a:srgbClr val="FF0000"/>
                </a:solidFill>
              </a:rPr>
              <a:t>operationeel onderbouwd</a:t>
            </a:r>
            <a:endParaRPr lang="nl-BE" sz="2800" b="1" dirty="0">
              <a:solidFill>
                <a:srgbClr val="FF0000"/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159226" y="476672"/>
            <a:ext cx="76803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Snellere wissels, vlotter uitwijken en inhalen, Europees seinstelsel</a:t>
            </a: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Goed toegankelijke treinen + goede rijeigenschappen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6228184" y="5694347"/>
            <a:ext cx="2592288" cy="830997"/>
          </a:xfrm>
          <a:prstGeom prst="rect">
            <a:avLst/>
          </a:prstGeom>
          <a:solidFill>
            <a:srgbClr val="FFFFCC"/>
          </a:solidFill>
          <a:ln w="19050">
            <a:solidFill>
              <a:srgbClr val="336600"/>
            </a:solidFill>
          </a:ln>
        </p:spPr>
        <p:txBody>
          <a:bodyPr wrap="square" rtlCol="0">
            <a:spAutoFit/>
          </a:bodyPr>
          <a:lstStyle/>
          <a:p>
            <a:r>
              <a:rPr lang="nl-BE" sz="2400" b="1" dirty="0" smtClean="0">
                <a:solidFill>
                  <a:srgbClr val="336600"/>
                </a:solidFill>
              </a:rPr>
              <a:t>Zeven minuten</a:t>
            </a:r>
          </a:p>
          <a:p>
            <a:r>
              <a:rPr lang="nl-BE" sz="2400" b="1" dirty="0" smtClean="0">
                <a:solidFill>
                  <a:srgbClr val="336600"/>
                </a:solidFill>
              </a:rPr>
              <a:t>sneller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52400" y="107921"/>
            <a:ext cx="8812088" cy="58477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sz="3200" b="1" dirty="0" smtClean="0">
                <a:solidFill>
                  <a:srgbClr val="336600"/>
                </a:solidFill>
              </a:rPr>
              <a:t>3. Knelpunten op treinnet</a:t>
            </a:r>
            <a:endParaRPr lang="nl-BE" sz="3200" b="1" dirty="0">
              <a:solidFill>
                <a:srgbClr val="336600"/>
              </a:solidFill>
            </a:endParaRPr>
          </a:p>
        </p:txBody>
      </p:sp>
      <p:cxnSp>
        <p:nvCxnSpPr>
          <p:cNvPr id="3" name="Rechte verbindingslijn 2"/>
          <p:cNvCxnSpPr/>
          <p:nvPr/>
        </p:nvCxnSpPr>
        <p:spPr>
          <a:xfrm>
            <a:off x="323528" y="6669360"/>
            <a:ext cx="8496944" cy="0"/>
          </a:xfrm>
          <a:prstGeom prst="line">
            <a:avLst/>
          </a:prstGeom>
          <a:ln w="158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fbeelding 4" descr="IMG_5239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199469" y="1196752"/>
            <a:ext cx="8693011" cy="5256584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179512" y="683404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Wat hapert er op treinnet om groei te realiseren?</a:t>
            </a:r>
          </a:p>
        </p:txBody>
      </p:sp>
      <p:cxnSp>
        <p:nvCxnSpPr>
          <p:cNvPr id="7" name="Rechte verbindingslijn 6"/>
          <p:cNvCxnSpPr/>
          <p:nvPr/>
        </p:nvCxnSpPr>
        <p:spPr>
          <a:xfrm>
            <a:off x="179512" y="692696"/>
            <a:ext cx="8640960" cy="0"/>
          </a:xfrm>
          <a:prstGeom prst="line">
            <a:avLst/>
          </a:prstGeom>
          <a:ln w="4762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52400" y="116632"/>
            <a:ext cx="8812088" cy="58477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sz="3200" b="1" dirty="0" smtClean="0">
                <a:solidFill>
                  <a:srgbClr val="336600"/>
                </a:solidFill>
              </a:rPr>
              <a:t>1. Basisbereikbaarheid</a:t>
            </a:r>
            <a:endParaRPr lang="nl-BE" sz="3200" b="1" dirty="0">
              <a:solidFill>
                <a:srgbClr val="336600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79512" y="2420888"/>
            <a:ext cx="8812088" cy="58477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sz="3200" b="1" dirty="0" smtClean="0">
                <a:solidFill>
                  <a:srgbClr val="336600"/>
                </a:solidFill>
              </a:rPr>
              <a:t>3. Knelpunten op het treinnet</a:t>
            </a:r>
            <a:endParaRPr lang="nl-BE" sz="3200" b="1" dirty="0">
              <a:solidFill>
                <a:srgbClr val="336600"/>
              </a:solidFill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79512" y="1268760"/>
            <a:ext cx="8812088" cy="58477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sz="3200" b="1" dirty="0" smtClean="0">
                <a:solidFill>
                  <a:srgbClr val="336600"/>
                </a:solidFill>
              </a:rPr>
              <a:t>2. Cruciale rol van de trein</a:t>
            </a:r>
            <a:endParaRPr lang="nl-BE" sz="3200" b="1" dirty="0">
              <a:solidFill>
                <a:srgbClr val="336600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79512" y="3573016"/>
            <a:ext cx="8812088" cy="58477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sz="3200" b="1" dirty="0" smtClean="0">
                <a:solidFill>
                  <a:srgbClr val="336600"/>
                </a:solidFill>
              </a:rPr>
              <a:t>4. Samenwerken aan Vervoersplan 2020</a:t>
            </a:r>
            <a:endParaRPr lang="nl-BE" sz="3200" b="1" dirty="0">
              <a:solidFill>
                <a:srgbClr val="336600"/>
              </a:solidFill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79512" y="4725144"/>
            <a:ext cx="8812088" cy="58477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sz="3200" b="1" dirty="0" smtClean="0">
                <a:solidFill>
                  <a:srgbClr val="336600"/>
                </a:solidFill>
              </a:rPr>
              <a:t>5. Inspiratie in lokale aanpak</a:t>
            </a:r>
            <a:endParaRPr lang="nl-BE" sz="3200" b="1" dirty="0">
              <a:solidFill>
                <a:srgbClr val="336600"/>
              </a:solidFill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52400" y="5949280"/>
            <a:ext cx="8812088" cy="58477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sz="3200" b="1" dirty="0" smtClean="0">
                <a:solidFill>
                  <a:srgbClr val="336600"/>
                </a:solidFill>
              </a:rPr>
              <a:t>6. Bijlagen</a:t>
            </a:r>
            <a:endParaRPr lang="nl-BE" sz="3200" b="1" dirty="0">
              <a:solidFill>
                <a:srgbClr val="336600"/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107504" y="1844824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Kwalitatieve en kwantitatieve groei personen- en goederenvervoer op het spoor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107504" y="692696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Regionaal mobiliteitsbeleid en omgevingsbeleid treinnet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107504" y="2987660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Wat hapert er op het treinnet om groei te realiseren?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107504" y="4139788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Nieuwe vervoerregioraad biedt kans om vervoersplan 2020 samen te ontwerpen</a:t>
            </a:r>
          </a:p>
        </p:txBody>
      </p:sp>
      <p:sp>
        <p:nvSpPr>
          <p:cNvPr id="16" name="Tekstvak 15"/>
          <p:cNvSpPr txBox="1"/>
          <p:nvPr/>
        </p:nvSpPr>
        <p:spPr>
          <a:xfrm>
            <a:off x="107504" y="5291916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Voorbeelden voor een betere lokale aanpak treinnet + omgeving </a:t>
            </a:r>
          </a:p>
        </p:txBody>
      </p:sp>
      <p:cxnSp>
        <p:nvCxnSpPr>
          <p:cNvPr id="13" name="Rechte verbindingslijn 12"/>
          <p:cNvCxnSpPr/>
          <p:nvPr/>
        </p:nvCxnSpPr>
        <p:spPr>
          <a:xfrm>
            <a:off x="395536" y="6669360"/>
            <a:ext cx="8496944" cy="0"/>
          </a:xfrm>
          <a:prstGeom prst="line">
            <a:avLst/>
          </a:prstGeom>
          <a:ln w="158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 dirty="0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2533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4572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52400" y="119390"/>
            <a:ext cx="8812088" cy="52322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sz="2800" b="1" dirty="0" smtClean="0">
                <a:solidFill>
                  <a:srgbClr val="FF0000"/>
                </a:solidFill>
              </a:rPr>
              <a:t>Meestal slechte toegang trein / perron</a:t>
            </a:r>
            <a:endParaRPr lang="nl-BE" sz="2800" b="1" dirty="0">
              <a:solidFill>
                <a:srgbClr val="FF0000"/>
              </a:solidFill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179512" y="548680"/>
            <a:ext cx="864096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Nog veel treinen met hoge vloer (80 à 125 cm)</a:t>
            </a: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Nog veel lage perrons </a:t>
            </a:r>
            <a:r>
              <a:rPr lang="nl-BE" b="1" dirty="0" smtClean="0">
                <a:solidFill>
                  <a:srgbClr val="C00000"/>
                </a:solidFill>
              </a:rPr>
              <a:t>(*28 cm</a:t>
            </a: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nl-BE" b="1" dirty="0" smtClean="0">
                <a:solidFill>
                  <a:srgbClr val="0066CC"/>
                </a:solidFill>
              </a:rPr>
              <a:t>**55 cm</a:t>
            </a: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 :</a:t>
            </a:r>
          </a:p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l-BE" b="1" dirty="0" smtClean="0">
                <a:solidFill>
                  <a:srgbClr val="FF0000"/>
                </a:solidFill>
              </a:rPr>
              <a:t>Zwijndrecht*          L59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rgbClr val="FF0000"/>
                </a:solidFill>
              </a:rPr>
              <a:t> Melsele*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rgbClr val="FF0000"/>
                </a:solidFill>
              </a:rPr>
              <a:t> Beveren*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rgbClr val="FF0000"/>
                </a:solidFill>
              </a:rPr>
              <a:t> Nieuwkerken*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rgbClr val="336600"/>
                </a:solidFill>
              </a:rPr>
              <a:t> </a:t>
            </a:r>
            <a:r>
              <a:rPr lang="nl-BE" b="1" dirty="0" smtClean="0">
                <a:solidFill>
                  <a:srgbClr val="FF0000"/>
                </a:solidFill>
              </a:rPr>
              <a:t>Belsele*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rgbClr val="FF0000"/>
                </a:solidFill>
              </a:rPr>
              <a:t> Sinaai*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rgbClr val="FF0000"/>
                </a:solidFill>
              </a:rPr>
              <a:t> Lokeren*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l-BE" b="1" dirty="0" smtClean="0">
                <a:solidFill>
                  <a:srgbClr val="0066CC"/>
                </a:solidFill>
              </a:rPr>
              <a:t>Beervelde**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l-BE" b="1" dirty="0" smtClean="0">
                <a:solidFill>
                  <a:srgbClr val="FF0000"/>
                </a:solidFill>
              </a:rPr>
              <a:t>Gent-Dampoort*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rgbClr val="FF0000"/>
                </a:solidFill>
              </a:rPr>
              <a:t> Gentbrugge*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rgbClr val="FF0000"/>
                </a:solidFill>
              </a:rPr>
              <a:t> Gent-St-Pieters*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rgbClr val="FF0000"/>
                </a:solidFill>
              </a:rPr>
              <a:t> Zele*                        L57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rgbClr val="FF0000"/>
                </a:solidFill>
              </a:rPr>
              <a:t> Dendermonde*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rgbClr val="FF0000"/>
                </a:solidFill>
              </a:rPr>
              <a:t> Temse* </a:t>
            </a: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      </a:t>
            </a:r>
            <a:r>
              <a:rPr lang="nl-BE" b="1" dirty="0" smtClean="0">
                <a:solidFill>
                  <a:srgbClr val="FF0000"/>
                </a:solidFill>
              </a:rPr>
              <a:t>L54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l-BE" b="1" dirty="0" smtClean="0">
                <a:solidFill>
                  <a:srgbClr val="0066CC"/>
                </a:solidFill>
              </a:rPr>
              <a:t>Bornem**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l-BE" b="1" dirty="0" smtClean="0">
                <a:solidFill>
                  <a:srgbClr val="FF0000"/>
                </a:solidFill>
              </a:rPr>
              <a:t>Puurs*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l-BE" b="1" dirty="0" smtClean="0">
                <a:solidFill>
                  <a:srgbClr val="0066CC"/>
                </a:solidFill>
              </a:rPr>
              <a:t>Willebroek**</a:t>
            </a:r>
          </a:p>
        </p:txBody>
      </p:sp>
      <p:cxnSp>
        <p:nvCxnSpPr>
          <p:cNvPr id="7" name="Rechte verbindingslijn 6"/>
          <p:cNvCxnSpPr/>
          <p:nvPr/>
        </p:nvCxnSpPr>
        <p:spPr>
          <a:xfrm>
            <a:off x="323528" y="6669360"/>
            <a:ext cx="8496944" cy="0"/>
          </a:xfrm>
          <a:prstGeom prst="line">
            <a:avLst/>
          </a:prstGeom>
          <a:ln w="158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Afbeelding 18" descr="IMG_4884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3034610" y="1675007"/>
            <a:ext cx="5785862" cy="49223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Rechte verbindingslijn 8"/>
          <p:cNvCxnSpPr/>
          <p:nvPr/>
        </p:nvCxnSpPr>
        <p:spPr>
          <a:xfrm>
            <a:off x="323528" y="4725144"/>
            <a:ext cx="2664296" cy="0"/>
          </a:xfrm>
          <a:prstGeom prst="line">
            <a:avLst/>
          </a:prstGeom>
          <a:ln w="158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/>
          <p:cNvCxnSpPr/>
          <p:nvPr/>
        </p:nvCxnSpPr>
        <p:spPr>
          <a:xfrm>
            <a:off x="323528" y="5301208"/>
            <a:ext cx="2664296" cy="0"/>
          </a:xfrm>
          <a:prstGeom prst="line">
            <a:avLst/>
          </a:prstGeom>
          <a:ln w="158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 dirty="0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2533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4572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52400" y="119390"/>
            <a:ext cx="8812088" cy="52322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sz="2800" b="1" dirty="0" smtClean="0">
                <a:solidFill>
                  <a:srgbClr val="006600"/>
                </a:solidFill>
              </a:rPr>
              <a:t>Lijn 54, </a:t>
            </a:r>
            <a:r>
              <a:rPr lang="nl-BE" sz="2800" b="1" dirty="0" smtClean="0">
                <a:solidFill>
                  <a:srgbClr val="FF0000"/>
                </a:solidFill>
              </a:rPr>
              <a:t>halfuurdienst onmogelijk</a:t>
            </a:r>
            <a:r>
              <a:rPr lang="nl-BE" sz="2800" b="1" dirty="0" smtClean="0">
                <a:solidFill>
                  <a:srgbClr val="006600"/>
                </a:solidFill>
              </a:rPr>
              <a:t> </a:t>
            </a:r>
            <a:endParaRPr lang="nl-BE" sz="2800" b="1" dirty="0">
              <a:solidFill>
                <a:srgbClr val="006600"/>
              </a:solidFill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179512" y="548680"/>
            <a:ext cx="86409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Regionale lijn met vijf stations in dichtbevolkte en economische corridor</a:t>
            </a: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Enkelspoor, 3 kV, </a:t>
            </a: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120 km/h + talrijke snelheidsbeperkingen</a:t>
            </a: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Twee beweegbare bruggen</a:t>
            </a:r>
          </a:p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rgbClr val="006600"/>
                </a:solidFill>
              </a:rPr>
              <a:t> Treinen kruisen vandaag in Puurs = </a:t>
            </a:r>
            <a:r>
              <a:rPr lang="nl-BE" b="1" dirty="0" smtClean="0">
                <a:solidFill>
                  <a:srgbClr val="FF0000"/>
                </a:solidFill>
              </a:rPr>
              <a:t>halfuurdienst onmogelijk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07504" y="3717032"/>
            <a:ext cx="8964488" cy="2632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Rechte verbindingslijn 7"/>
          <p:cNvCxnSpPr/>
          <p:nvPr/>
        </p:nvCxnSpPr>
        <p:spPr>
          <a:xfrm>
            <a:off x="323528" y="6669360"/>
            <a:ext cx="8496944" cy="0"/>
          </a:xfrm>
          <a:prstGeom prst="line">
            <a:avLst/>
          </a:prstGeom>
          <a:ln w="158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 dirty="0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2533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4572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52400" y="119390"/>
            <a:ext cx="8812088" cy="52322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sz="2800" b="1" dirty="0" smtClean="0">
                <a:solidFill>
                  <a:srgbClr val="006600"/>
                </a:solidFill>
              </a:rPr>
              <a:t>Lijn 57, </a:t>
            </a:r>
            <a:r>
              <a:rPr lang="nl-BE" sz="2800" b="1" dirty="0" smtClean="0">
                <a:solidFill>
                  <a:srgbClr val="FF0000"/>
                </a:solidFill>
              </a:rPr>
              <a:t>weinig dubbelspoor = vertragingsgevoelig</a:t>
            </a:r>
          </a:p>
        </p:txBody>
      </p:sp>
      <p:sp>
        <p:nvSpPr>
          <p:cNvPr id="16" name="Tekstvak 15"/>
          <p:cNvSpPr txBox="1"/>
          <p:nvPr/>
        </p:nvSpPr>
        <p:spPr>
          <a:xfrm>
            <a:off x="179512" y="548680"/>
            <a:ext cx="86409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Regionale lijn met drie stations</a:t>
            </a: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Tussen stedelijk gebieden en langs economisch knooppunt</a:t>
            </a: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Enkelspoor onder 3 kV, 120 km/h</a:t>
            </a:r>
            <a:b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rgbClr val="006600"/>
                </a:solidFill>
              </a:rPr>
              <a:t> Betrouwbare treindienst </a:t>
            </a:r>
            <a:r>
              <a:rPr lang="nl-BE" b="1" dirty="0" smtClean="0">
                <a:solidFill>
                  <a:srgbClr val="FF0000"/>
                </a:solidFill>
              </a:rPr>
              <a:t>om het halfuur moeilijk haalbaar</a:t>
            </a:r>
          </a:p>
        </p:txBody>
      </p:sp>
      <p:cxnSp>
        <p:nvCxnSpPr>
          <p:cNvPr id="8" name="Rechte verbindingslijn 7"/>
          <p:cNvCxnSpPr/>
          <p:nvPr/>
        </p:nvCxnSpPr>
        <p:spPr>
          <a:xfrm>
            <a:off x="323528" y="6669360"/>
            <a:ext cx="8496944" cy="0"/>
          </a:xfrm>
          <a:prstGeom prst="line">
            <a:avLst/>
          </a:prstGeom>
          <a:ln w="158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51520" y="3212976"/>
            <a:ext cx="8677880" cy="323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 dirty="0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2533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4572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52400" y="119390"/>
            <a:ext cx="8812088" cy="52322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sz="2800" b="1" dirty="0" smtClean="0">
                <a:solidFill>
                  <a:srgbClr val="006600"/>
                </a:solidFill>
              </a:rPr>
              <a:t>Lijn 59, </a:t>
            </a:r>
            <a:r>
              <a:rPr lang="nl-BE" sz="2800" b="1" dirty="0" smtClean="0">
                <a:solidFill>
                  <a:srgbClr val="FF0000"/>
                </a:solidFill>
              </a:rPr>
              <a:t>niet goed ingepast in bebouwde kommen</a:t>
            </a:r>
            <a:endParaRPr lang="nl-BE" sz="2800" b="1" dirty="0">
              <a:solidFill>
                <a:srgbClr val="FF0000"/>
              </a:solidFill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179512" y="548680"/>
            <a:ext cx="8640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Overwegen, drukte treinverkeer, lawaaihinder, zelfdoding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Foto’s: Sint-Niklaas, Beveren, Lokeren, Sinaai</a:t>
            </a:r>
            <a:endParaRPr lang="nl-BE" b="1" dirty="0" smtClean="0">
              <a:solidFill>
                <a:srgbClr val="006600"/>
              </a:solidFill>
            </a:endParaRPr>
          </a:p>
        </p:txBody>
      </p:sp>
      <p:cxnSp>
        <p:nvCxnSpPr>
          <p:cNvPr id="7" name="Rechte verbindingslijn 6"/>
          <p:cNvCxnSpPr/>
          <p:nvPr/>
        </p:nvCxnSpPr>
        <p:spPr>
          <a:xfrm>
            <a:off x="323528" y="6669360"/>
            <a:ext cx="8496944" cy="0"/>
          </a:xfrm>
          <a:prstGeom prst="line">
            <a:avLst/>
          </a:prstGeom>
          <a:ln w="158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Afbeelding 12" descr="12IMG_3493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323528" y="1700808"/>
            <a:ext cx="3790870" cy="2448271"/>
          </a:xfrm>
          <a:prstGeom prst="rect">
            <a:avLst/>
          </a:prstGeom>
        </p:spPr>
      </p:pic>
      <p:pic>
        <p:nvPicPr>
          <p:cNvPr id="17" name="Afbeelding 16" descr="IMG_6184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211960" y="4221088"/>
            <a:ext cx="4464496" cy="2340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Afbeelding 17" descr="04C_ Goederentrein bij woningen01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1008112" y="4221088"/>
            <a:ext cx="3059832" cy="2294874"/>
          </a:xfrm>
          <a:prstGeom prst="rect">
            <a:avLst/>
          </a:prstGeom>
        </p:spPr>
      </p:pic>
      <p:pic>
        <p:nvPicPr>
          <p:cNvPr id="22" name="Afbeelding 21" descr="IMG_4860.JP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4211960" y="1772816"/>
            <a:ext cx="4464496" cy="2376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3"/>
          <p:cNvGrpSpPr/>
          <p:nvPr/>
        </p:nvGrpSpPr>
        <p:grpSpPr>
          <a:xfrm>
            <a:off x="16445" y="6404942"/>
            <a:ext cx="9164067" cy="408434"/>
            <a:chOff x="16445" y="1412776"/>
            <a:chExt cx="9164067" cy="408434"/>
          </a:xfrm>
        </p:grpSpPr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16445" y="1412776"/>
              <a:ext cx="4627563" cy="408434"/>
              <a:chOff x="0" y="0"/>
              <a:chExt cx="5760" cy="480"/>
            </a:xfrm>
          </p:grpSpPr>
          <p:pic>
            <p:nvPicPr>
              <p:cNvPr id="9" name="Picture 14"/>
              <p:cNvPicPr>
                <a:picLocks noChangeAspect="1" noChangeArrowheads="1"/>
              </p:cNvPicPr>
              <p:nvPr/>
            </p:nvPicPr>
            <p:blipFill>
              <a:blip r:embed="rId3" cstate="email"/>
              <a:srcRect/>
              <a:stretch>
                <a:fillRect/>
              </a:stretch>
            </p:blipFill>
            <p:spPr bwMode="auto">
              <a:xfrm>
                <a:off x="0" y="0"/>
                <a:ext cx="5692" cy="4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0" name="Line 15"/>
              <p:cNvSpPr>
                <a:spLocks noChangeShapeType="1"/>
              </p:cNvSpPr>
              <p:nvPr/>
            </p:nvSpPr>
            <p:spPr bwMode="auto">
              <a:xfrm>
                <a:off x="0" y="0"/>
                <a:ext cx="5760" cy="0"/>
              </a:xfrm>
              <a:prstGeom prst="line">
                <a:avLst/>
              </a:prstGeom>
              <a:noFill/>
              <a:ln w="9525">
                <a:solidFill>
                  <a:srgbClr val="003366"/>
                </a:solidFill>
                <a:round/>
                <a:headEnd/>
                <a:tailEnd/>
              </a:ln>
              <a:effectLst/>
            </p:spPr>
          </p:sp>
        </p:grpSp>
        <p:grpSp>
          <p:nvGrpSpPr>
            <p:cNvPr id="4" name="Group 13"/>
            <p:cNvGrpSpPr>
              <a:grpSpLocks/>
            </p:cNvGrpSpPr>
            <p:nvPr/>
          </p:nvGrpSpPr>
          <p:grpSpPr bwMode="auto">
            <a:xfrm>
              <a:off x="4552949" y="1412776"/>
              <a:ext cx="4627563" cy="408434"/>
              <a:chOff x="0" y="0"/>
              <a:chExt cx="5760" cy="480"/>
            </a:xfrm>
          </p:grpSpPr>
          <p:pic>
            <p:nvPicPr>
              <p:cNvPr id="7" name="Picture 14"/>
              <p:cNvPicPr>
                <a:picLocks noChangeAspect="1" noChangeArrowheads="1"/>
              </p:cNvPicPr>
              <p:nvPr/>
            </p:nvPicPr>
            <p:blipFill>
              <a:blip r:embed="rId3" cstate="email"/>
              <a:srcRect/>
              <a:stretch>
                <a:fillRect/>
              </a:stretch>
            </p:blipFill>
            <p:spPr bwMode="auto">
              <a:xfrm>
                <a:off x="0" y="0"/>
                <a:ext cx="5692" cy="4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8" name="Line 15"/>
              <p:cNvSpPr>
                <a:spLocks noChangeShapeType="1"/>
              </p:cNvSpPr>
              <p:nvPr/>
            </p:nvSpPr>
            <p:spPr bwMode="auto">
              <a:xfrm>
                <a:off x="0" y="0"/>
                <a:ext cx="5760" cy="0"/>
              </a:xfrm>
              <a:prstGeom prst="line">
                <a:avLst/>
              </a:prstGeom>
              <a:noFill/>
              <a:ln w="9525">
                <a:solidFill>
                  <a:srgbClr val="003366"/>
                </a:solidFill>
                <a:round/>
                <a:headEnd/>
                <a:tailEnd/>
              </a:ln>
              <a:effectLst/>
            </p:spPr>
          </p:sp>
        </p:grpSp>
      </p:grp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 dirty="0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2533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4572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52400" y="119390"/>
            <a:ext cx="8812088" cy="52322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sz="2800" b="1" dirty="0" smtClean="0">
                <a:solidFill>
                  <a:srgbClr val="336600"/>
                </a:solidFill>
              </a:rPr>
              <a:t>L59, op schooldagen 2019, </a:t>
            </a:r>
            <a:r>
              <a:rPr lang="nl-BE" sz="2800" b="1" dirty="0" smtClean="0">
                <a:solidFill>
                  <a:srgbClr val="FF0000"/>
                </a:solidFill>
              </a:rPr>
              <a:t>onevenwichtig aanbod</a:t>
            </a:r>
            <a:endParaRPr lang="nl-BE" sz="2800" b="1" dirty="0">
              <a:solidFill>
                <a:srgbClr val="3366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14139" y="661472"/>
            <a:ext cx="3421757" cy="5719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kstvak 15"/>
          <p:cNvSpPr txBox="1"/>
          <p:nvPr/>
        </p:nvSpPr>
        <p:spPr>
          <a:xfrm>
            <a:off x="4355976" y="548680"/>
            <a:ext cx="453650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 3"/>
              </a:rPr>
              <a:t>Moeilijk te begrijpen aanbod: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Eén IC rijdt 1 op de 4 dagen niet (</a:t>
            </a: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 3"/>
              </a:rPr>
              <a:t>)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 3"/>
              </a:rPr>
              <a:t> Kleine stations met maar 1 trein / uur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 3"/>
              </a:rPr>
              <a:t> Afwijkend stoppatroon IC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 3"/>
              </a:rPr>
              <a:t> Weekeind met ander patroon</a:t>
            </a:r>
          </a:p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  <a:sym typeface="Wingdings 3"/>
            </a:endParaRP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 3"/>
              </a:rPr>
              <a:t>Niet getoond: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 3"/>
              </a:rPr>
              <a:t> Weekeinddienst 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 3"/>
              </a:rPr>
              <a:t> Goederentreinen</a:t>
            </a:r>
          </a:p>
          <a:p>
            <a:pPr>
              <a:buFont typeface="Arial" pitchFamily="34" charset="0"/>
              <a:buChar char="•"/>
            </a:pPr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  <a:sym typeface="Wingdings 3"/>
            </a:endParaRPr>
          </a:p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  <a:sym typeface="Wingdings 3"/>
            </a:endParaRPr>
          </a:p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  <a:sym typeface="Wingdings 3"/>
            </a:endParaRPr>
          </a:p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  <a:sym typeface="Wingdings 3"/>
            </a:endParaRPr>
          </a:p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  <a:sym typeface="Wingdings 3"/>
            </a:endParaRPr>
          </a:p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  <a:sym typeface="Wingdings 3"/>
            </a:endParaRPr>
          </a:p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  <a:sym typeface="Wingdings 3"/>
            </a:endParaRPr>
          </a:p>
          <a:p>
            <a:r>
              <a:rPr lang="nl-BE" b="1" dirty="0" smtClean="0">
                <a:solidFill>
                  <a:srgbClr val="C00000"/>
                </a:solidFill>
                <a:sym typeface="Wingdings 3"/>
              </a:rPr>
              <a:t>Treinkm / h / richting: </a:t>
            </a:r>
            <a:r>
              <a:rPr lang="nl-BE" b="1" dirty="0" smtClean="0">
                <a:solidFill>
                  <a:srgbClr val="C00000"/>
                </a:solidFill>
              </a:rPr>
              <a:t>273 km</a:t>
            </a:r>
          </a:p>
        </p:txBody>
      </p:sp>
      <p:cxnSp>
        <p:nvCxnSpPr>
          <p:cNvPr id="17" name="Rechte verbindingslijn 16"/>
          <p:cNvCxnSpPr/>
          <p:nvPr/>
        </p:nvCxnSpPr>
        <p:spPr>
          <a:xfrm>
            <a:off x="323528" y="6237312"/>
            <a:ext cx="8496944" cy="0"/>
          </a:xfrm>
          <a:prstGeom prst="line">
            <a:avLst/>
          </a:prstGeom>
          <a:ln w="158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kstvak 17"/>
          <p:cNvSpPr txBox="1"/>
          <p:nvPr/>
        </p:nvSpPr>
        <p:spPr>
          <a:xfrm rot="962513">
            <a:off x="3779422" y="4244967"/>
            <a:ext cx="2967479" cy="369332"/>
          </a:xfrm>
          <a:prstGeom prst="rect">
            <a:avLst/>
          </a:prstGeom>
          <a:solidFill>
            <a:schemeClr val="accent1"/>
          </a:solidFill>
          <a:ln w="25400" cmpd="sng">
            <a:solidFill>
              <a:srgbClr val="336600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nl-BE" dirty="0" smtClean="0">
                <a:solidFill>
                  <a:srgbClr val="336600"/>
                </a:solidFill>
              </a:rPr>
              <a:t>Zie bijlage 3 m.b.t. </a:t>
            </a:r>
            <a:r>
              <a:rPr lang="nl-BE" dirty="0" smtClean="0">
                <a:solidFill>
                  <a:srgbClr val="336600"/>
                </a:solidFill>
              </a:rPr>
              <a:t>Lokeren</a:t>
            </a:r>
            <a:endParaRPr lang="nl-BE" dirty="0">
              <a:solidFill>
                <a:srgbClr val="33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 dirty="0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2533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4572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07504" y="119390"/>
            <a:ext cx="8991600" cy="52322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sz="2800" b="1" dirty="0" smtClean="0">
                <a:solidFill>
                  <a:srgbClr val="006600"/>
                </a:solidFill>
              </a:rPr>
              <a:t>Lijn 59, </a:t>
            </a:r>
            <a:r>
              <a:rPr lang="nl-BE" sz="2800" b="1" dirty="0" smtClean="0">
                <a:solidFill>
                  <a:srgbClr val="FF0000"/>
                </a:solidFill>
              </a:rPr>
              <a:t>gemengd treinverkeer </a:t>
            </a:r>
            <a:r>
              <a:rPr lang="nl-BE" sz="2800" b="1" i="1" dirty="0" smtClean="0">
                <a:solidFill>
                  <a:srgbClr val="FF0000"/>
                </a:solidFill>
              </a:rPr>
              <a:t>knaagt</a:t>
            </a:r>
            <a:r>
              <a:rPr lang="nl-BE" sz="2800" b="1" dirty="0" smtClean="0">
                <a:solidFill>
                  <a:srgbClr val="FF0000"/>
                </a:solidFill>
              </a:rPr>
              <a:t> aan capaciteit</a:t>
            </a:r>
            <a:endParaRPr lang="nl-BE" sz="2800" b="1" dirty="0">
              <a:solidFill>
                <a:srgbClr val="FF0000"/>
              </a:solidFill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251520" y="548680"/>
            <a:ext cx="8640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Gemengde hoofdspoorlijn tussen grootsteden en havens IC+IR+S+G</a:t>
            </a: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Meeste wensverbindingen komen samen op ringlijn Antwerpen en Gent</a:t>
            </a:r>
            <a:endParaRPr lang="nl-BE" b="1" dirty="0" smtClean="0">
              <a:solidFill>
                <a:srgbClr val="006600"/>
              </a:solidFill>
            </a:endParaRPr>
          </a:p>
        </p:txBody>
      </p:sp>
      <p:cxnSp>
        <p:nvCxnSpPr>
          <p:cNvPr id="7" name="Rechte verbindingslijn 6"/>
          <p:cNvCxnSpPr/>
          <p:nvPr/>
        </p:nvCxnSpPr>
        <p:spPr>
          <a:xfrm>
            <a:off x="323528" y="6669360"/>
            <a:ext cx="8496944" cy="0"/>
          </a:xfrm>
          <a:prstGeom prst="line">
            <a:avLst/>
          </a:prstGeom>
          <a:ln w="158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/>
          <a:srcRect b="1434"/>
          <a:stretch>
            <a:fillRect/>
          </a:stretch>
        </p:blipFill>
        <p:spPr bwMode="auto">
          <a:xfrm>
            <a:off x="323528" y="1648856"/>
            <a:ext cx="8820472" cy="4948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Vrije vorm 9"/>
          <p:cNvSpPr/>
          <p:nvPr/>
        </p:nvSpPr>
        <p:spPr>
          <a:xfrm>
            <a:off x="8172400" y="1268760"/>
            <a:ext cx="229961" cy="379813"/>
          </a:xfrm>
          <a:custGeom>
            <a:avLst/>
            <a:gdLst>
              <a:gd name="connsiteX0" fmla="*/ 0 w 129092"/>
              <a:gd name="connsiteY0" fmla="*/ 0 h 451821"/>
              <a:gd name="connsiteX1" fmla="*/ 129092 w 129092"/>
              <a:gd name="connsiteY1" fmla="*/ 10757 h 451821"/>
              <a:gd name="connsiteX2" fmla="*/ 129092 w 129092"/>
              <a:gd name="connsiteY2" fmla="*/ 451821 h 451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9092" h="451821">
                <a:moveTo>
                  <a:pt x="0" y="0"/>
                </a:moveTo>
                <a:lnTo>
                  <a:pt x="129092" y="10757"/>
                </a:lnTo>
                <a:lnTo>
                  <a:pt x="129092" y="451821"/>
                </a:lnTo>
              </a:path>
            </a:pathLst>
          </a:custGeom>
          <a:ln w="28575">
            <a:solidFill>
              <a:srgbClr val="33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1" name="Tekstvak 10"/>
          <p:cNvSpPr txBox="1"/>
          <p:nvPr/>
        </p:nvSpPr>
        <p:spPr>
          <a:xfrm rot="962513">
            <a:off x="5071974" y="3092840"/>
            <a:ext cx="2830647" cy="369332"/>
          </a:xfrm>
          <a:prstGeom prst="rect">
            <a:avLst/>
          </a:prstGeom>
          <a:solidFill>
            <a:schemeClr val="accent1"/>
          </a:solidFill>
          <a:ln w="25400" cmpd="sng">
            <a:solidFill>
              <a:srgbClr val="336600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nl-BE" dirty="0" smtClean="0">
                <a:solidFill>
                  <a:srgbClr val="336600"/>
                </a:solidFill>
              </a:rPr>
              <a:t>Spoorstrategie  Waasland</a:t>
            </a:r>
            <a:endParaRPr lang="nl-BE" dirty="0">
              <a:solidFill>
                <a:srgbClr val="33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52400" y="111696"/>
            <a:ext cx="8812088" cy="52322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sz="2800" b="1" dirty="0" smtClean="0">
                <a:solidFill>
                  <a:srgbClr val="336600"/>
                </a:solidFill>
              </a:rPr>
              <a:t>Lijn 59,</a:t>
            </a:r>
            <a:r>
              <a:rPr lang="nl-BE" sz="2800" b="1" dirty="0" smtClean="0">
                <a:solidFill>
                  <a:srgbClr val="FF0000"/>
                </a:solidFill>
              </a:rPr>
              <a:t> veel overwegen // derde spoor overbodig</a:t>
            </a:r>
            <a:endParaRPr lang="nl-BE" sz="2800" b="1" dirty="0">
              <a:solidFill>
                <a:srgbClr val="FF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5156412"/>
            <a:ext cx="8964488" cy="1440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1542" y="2969691"/>
            <a:ext cx="9062458" cy="1827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kstvak 7"/>
          <p:cNvSpPr txBox="1"/>
          <p:nvPr/>
        </p:nvSpPr>
        <p:spPr>
          <a:xfrm>
            <a:off x="107504" y="548680"/>
            <a:ext cx="867737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Twee sporen, 3 kV, treinen rijden links</a:t>
            </a: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Enige hoofdspoorlijn in België met veel overwegen</a:t>
            </a: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Maximum snelheid reizigerstreinen 140 km/h, goederentreinen tot 100 km/h</a:t>
            </a: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 station Sint-Niklaas 90 km/h en in station Lokeren 120 km/h</a:t>
            </a: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Wissels meestal slechts 40 km/h</a:t>
            </a:r>
          </a:p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9" name="Rechte verbindingslijn 8"/>
          <p:cNvCxnSpPr/>
          <p:nvPr/>
        </p:nvCxnSpPr>
        <p:spPr>
          <a:xfrm>
            <a:off x="323528" y="6669360"/>
            <a:ext cx="8496944" cy="0"/>
          </a:xfrm>
          <a:prstGeom prst="line">
            <a:avLst/>
          </a:prstGeom>
          <a:ln w="158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 dirty="0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2533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4572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52400" y="119390"/>
            <a:ext cx="8812088" cy="52322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sz="2800" b="1" dirty="0" smtClean="0">
                <a:solidFill>
                  <a:srgbClr val="006600"/>
                </a:solidFill>
              </a:rPr>
              <a:t>Lijn 59 en 57, </a:t>
            </a:r>
            <a:r>
              <a:rPr lang="nl-BE" sz="2800" b="1" dirty="0" smtClean="0">
                <a:solidFill>
                  <a:srgbClr val="FF0000"/>
                </a:solidFill>
              </a:rPr>
              <a:t>knelpunt Lokeren</a:t>
            </a:r>
            <a:endParaRPr lang="nl-BE" sz="2800" b="1" dirty="0">
              <a:solidFill>
                <a:srgbClr val="FF0000"/>
              </a:solidFill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251520" y="692696"/>
            <a:ext cx="8640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Station Lokeren laat geen soepele treinenloop, robuustheid en groei toe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met huidig perron- en sporenplan</a:t>
            </a:r>
            <a:endParaRPr lang="nl-BE" b="1" dirty="0" smtClean="0">
              <a:solidFill>
                <a:srgbClr val="006600"/>
              </a:solidFill>
            </a:endParaRPr>
          </a:p>
        </p:txBody>
      </p:sp>
      <p:cxnSp>
        <p:nvCxnSpPr>
          <p:cNvPr id="7" name="Rechte verbindingslijn 6"/>
          <p:cNvCxnSpPr/>
          <p:nvPr/>
        </p:nvCxnSpPr>
        <p:spPr>
          <a:xfrm>
            <a:off x="323528" y="6669360"/>
            <a:ext cx="8496944" cy="0"/>
          </a:xfrm>
          <a:prstGeom prst="line">
            <a:avLst/>
          </a:prstGeom>
          <a:ln w="158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Vrije vorm 9"/>
          <p:cNvSpPr/>
          <p:nvPr/>
        </p:nvSpPr>
        <p:spPr>
          <a:xfrm>
            <a:off x="4270031" y="1412776"/>
            <a:ext cx="229961" cy="451821"/>
          </a:xfrm>
          <a:custGeom>
            <a:avLst/>
            <a:gdLst>
              <a:gd name="connsiteX0" fmla="*/ 0 w 129092"/>
              <a:gd name="connsiteY0" fmla="*/ 0 h 451821"/>
              <a:gd name="connsiteX1" fmla="*/ 129092 w 129092"/>
              <a:gd name="connsiteY1" fmla="*/ 10757 h 451821"/>
              <a:gd name="connsiteX2" fmla="*/ 129092 w 129092"/>
              <a:gd name="connsiteY2" fmla="*/ 451821 h 451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9092" h="451821">
                <a:moveTo>
                  <a:pt x="0" y="0"/>
                </a:moveTo>
                <a:lnTo>
                  <a:pt x="129092" y="10757"/>
                </a:lnTo>
                <a:lnTo>
                  <a:pt x="129092" y="451821"/>
                </a:lnTo>
              </a:path>
            </a:pathLst>
          </a:custGeom>
          <a:ln w="28575">
            <a:solidFill>
              <a:srgbClr val="33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11" name="Afbeelding 10" descr="06A sporen en perronschemas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323528" y="2636912"/>
            <a:ext cx="8554248" cy="37762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 dirty="0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2533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4572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52400" y="119390"/>
            <a:ext cx="8812088" cy="52322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sz="2800" b="1" dirty="0" smtClean="0">
                <a:solidFill>
                  <a:srgbClr val="006600"/>
                </a:solidFill>
              </a:rPr>
              <a:t>Lijn 59, 58, 55, 204, </a:t>
            </a:r>
            <a:r>
              <a:rPr lang="nl-BE" sz="2800" b="1" dirty="0" smtClean="0">
                <a:solidFill>
                  <a:srgbClr val="FF0000"/>
                </a:solidFill>
              </a:rPr>
              <a:t>knelpunt Gent-Dampoort</a:t>
            </a:r>
            <a:endParaRPr lang="nl-BE" sz="2800" b="1" dirty="0">
              <a:solidFill>
                <a:srgbClr val="FF0000"/>
              </a:solidFill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251520" y="692696"/>
            <a:ext cx="8640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Station Gent-Dampoort laat geen soepele treinenloop, robuustheid en groei toe met huidig perron- en sporenplan</a:t>
            </a:r>
            <a:endParaRPr lang="nl-BE" b="1" dirty="0" smtClean="0">
              <a:solidFill>
                <a:srgbClr val="006600"/>
              </a:solidFill>
            </a:endParaRPr>
          </a:p>
        </p:txBody>
      </p:sp>
      <p:cxnSp>
        <p:nvCxnSpPr>
          <p:cNvPr id="7" name="Rechte verbindingslijn 6"/>
          <p:cNvCxnSpPr/>
          <p:nvPr/>
        </p:nvCxnSpPr>
        <p:spPr>
          <a:xfrm>
            <a:off x="323528" y="6669360"/>
            <a:ext cx="8496944" cy="0"/>
          </a:xfrm>
          <a:prstGeom prst="line">
            <a:avLst/>
          </a:prstGeom>
          <a:ln w="158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512" y="1988840"/>
            <a:ext cx="8964488" cy="3875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Rechte verbindingslijn 11"/>
          <p:cNvCxnSpPr/>
          <p:nvPr/>
        </p:nvCxnSpPr>
        <p:spPr>
          <a:xfrm>
            <a:off x="3707904" y="1628800"/>
            <a:ext cx="216024" cy="1800200"/>
          </a:xfrm>
          <a:prstGeom prst="line">
            <a:avLst/>
          </a:prstGeom>
          <a:ln w="254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vak 9"/>
          <p:cNvSpPr txBox="1"/>
          <p:nvPr/>
        </p:nvSpPr>
        <p:spPr>
          <a:xfrm rot="962513">
            <a:off x="4705146" y="2503296"/>
            <a:ext cx="3852337" cy="369332"/>
          </a:xfrm>
          <a:prstGeom prst="rect">
            <a:avLst/>
          </a:prstGeom>
          <a:solidFill>
            <a:schemeClr val="accent1"/>
          </a:solidFill>
          <a:ln w="25400" cmpd="sng">
            <a:solidFill>
              <a:srgbClr val="336600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nl-BE" dirty="0" smtClean="0">
                <a:solidFill>
                  <a:srgbClr val="336600"/>
                </a:solidFill>
              </a:rPr>
              <a:t>Bewerking bij voorstel R40 in tunnel</a:t>
            </a:r>
            <a:endParaRPr lang="nl-BE" dirty="0">
              <a:solidFill>
                <a:srgbClr val="33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/>
          <a:srcRect t="7859"/>
          <a:stretch>
            <a:fillRect/>
          </a:stretch>
        </p:blipFill>
        <p:spPr bwMode="auto">
          <a:xfrm>
            <a:off x="242966" y="1196752"/>
            <a:ext cx="7319096" cy="558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Rechte verbindingslijn 2"/>
          <p:cNvCxnSpPr/>
          <p:nvPr/>
        </p:nvCxnSpPr>
        <p:spPr>
          <a:xfrm>
            <a:off x="323528" y="6669360"/>
            <a:ext cx="8496944" cy="0"/>
          </a:xfrm>
          <a:prstGeom prst="line">
            <a:avLst/>
          </a:prstGeom>
          <a:ln w="158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79512" y="116632"/>
            <a:ext cx="8812088" cy="58477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sz="3200" b="1" dirty="0" smtClean="0">
                <a:solidFill>
                  <a:srgbClr val="336600"/>
                </a:solidFill>
              </a:rPr>
              <a:t>4. Nu samenwerken aan Vervoersplan 2020</a:t>
            </a:r>
            <a:endParaRPr lang="nl-BE" sz="3200" b="1" dirty="0">
              <a:solidFill>
                <a:srgbClr val="336600"/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179512" y="764704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Nieuwe vervoerregioraad biedt kans om vervoersplan 2020 samen te ontwerpen</a:t>
            </a:r>
          </a:p>
        </p:txBody>
      </p:sp>
      <p:cxnSp>
        <p:nvCxnSpPr>
          <p:cNvPr id="8" name="Rechte verbindingslijn 7"/>
          <p:cNvCxnSpPr/>
          <p:nvPr/>
        </p:nvCxnSpPr>
        <p:spPr>
          <a:xfrm>
            <a:off x="179512" y="692696"/>
            <a:ext cx="8640960" cy="0"/>
          </a:xfrm>
          <a:prstGeom prst="line">
            <a:avLst/>
          </a:prstGeom>
          <a:ln w="4762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52400" y="116632"/>
            <a:ext cx="8812088" cy="58477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sz="3200" b="1" dirty="0" smtClean="0">
                <a:solidFill>
                  <a:srgbClr val="336600"/>
                </a:solidFill>
              </a:rPr>
              <a:t>1. Basisbereikbaarheid</a:t>
            </a:r>
            <a:endParaRPr lang="nl-BE" sz="3200" b="1" dirty="0">
              <a:solidFill>
                <a:srgbClr val="3366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95536" y="1340768"/>
            <a:ext cx="8316416" cy="49944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Rechte verbindingslijn 6"/>
          <p:cNvCxnSpPr/>
          <p:nvPr/>
        </p:nvCxnSpPr>
        <p:spPr>
          <a:xfrm>
            <a:off x="395536" y="6669360"/>
            <a:ext cx="8496944" cy="0"/>
          </a:xfrm>
          <a:prstGeom prst="line">
            <a:avLst/>
          </a:prstGeom>
          <a:ln w="158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vak 7"/>
          <p:cNvSpPr txBox="1"/>
          <p:nvPr/>
        </p:nvSpPr>
        <p:spPr>
          <a:xfrm>
            <a:off x="107504" y="692696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Regionaal mobiliteitsbeleid en omgevingsbeleid treinnet</a:t>
            </a:r>
          </a:p>
        </p:txBody>
      </p:sp>
      <p:cxnSp>
        <p:nvCxnSpPr>
          <p:cNvPr id="9" name="Rechte verbindingslijn 8"/>
          <p:cNvCxnSpPr/>
          <p:nvPr/>
        </p:nvCxnSpPr>
        <p:spPr>
          <a:xfrm>
            <a:off x="179512" y="692696"/>
            <a:ext cx="8640960" cy="0"/>
          </a:xfrm>
          <a:prstGeom prst="line">
            <a:avLst/>
          </a:prstGeom>
          <a:ln w="4762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512" y="2636912"/>
            <a:ext cx="8703966" cy="3981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 dirty="0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2533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4572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52400" y="119390"/>
            <a:ext cx="8812088" cy="52322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sz="2800" b="1" dirty="0" smtClean="0">
                <a:solidFill>
                  <a:srgbClr val="336600"/>
                </a:solidFill>
              </a:rPr>
              <a:t>Kenmerken </a:t>
            </a:r>
            <a:r>
              <a:rPr lang="nl-BE" sz="2800" b="1" dirty="0" smtClean="0">
                <a:solidFill>
                  <a:srgbClr val="FF0000"/>
                </a:solidFill>
              </a:rPr>
              <a:t>personentreinen</a:t>
            </a:r>
            <a:r>
              <a:rPr lang="nl-BE" sz="2800" b="1" dirty="0" smtClean="0">
                <a:solidFill>
                  <a:srgbClr val="336600"/>
                </a:solidFill>
              </a:rPr>
              <a:t> NMBS</a:t>
            </a:r>
          </a:p>
        </p:txBody>
      </p:sp>
      <p:sp>
        <p:nvSpPr>
          <p:cNvPr id="16" name="Tekstvak 15"/>
          <p:cNvSpPr txBox="1"/>
          <p:nvPr/>
        </p:nvSpPr>
        <p:spPr>
          <a:xfrm>
            <a:off x="179512" y="692696"/>
            <a:ext cx="8064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Treindiensten :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L54, Sint-Niklaas – Mechelen: 	S 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L57, Lokeren – Dendermonde: 	IC + S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L59, Antwerpen – Gent: 	IC + S</a:t>
            </a:r>
          </a:p>
        </p:txBody>
      </p:sp>
      <p:cxnSp>
        <p:nvCxnSpPr>
          <p:cNvPr id="8" name="Rechte verbindingslijn 7"/>
          <p:cNvCxnSpPr/>
          <p:nvPr/>
        </p:nvCxnSpPr>
        <p:spPr>
          <a:xfrm>
            <a:off x="323528" y="6669360"/>
            <a:ext cx="8496944" cy="0"/>
          </a:xfrm>
          <a:prstGeom prst="line">
            <a:avLst/>
          </a:prstGeom>
          <a:ln w="158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vak 8"/>
          <p:cNvSpPr txBox="1"/>
          <p:nvPr/>
        </p:nvSpPr>
        <p:spPr>
          <a:xfrm rot="962513">
            <a:off x="5861980" y="1163393"/>
            <a:ext cx="2937535" cy="369332"/>
          </a:xfrm>
          <a:prstGeom prst="rect">
            <a:avLst/>
          </a:prstGeom>
          <a:solidFill>
            <a:schemeClr val="accent1"/>
          </a:solidFill>
          <a:ln w="25400" cmpd="sng">
            <a:solidFill>
              <a:srgbClr val="336600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nl-BE" dirty="0" smtClean="0">
                <a:solidFill>
                  <a:srgbClr val="336600"/>
                </a:solidFill>
              </a:rPr>
              <a:t>Vanaf 13 december 2020?</a:t>
            </a:r>
            <a:endParaRPr lang="nl-BE" dirty="0">
              <a:solidFill>
                <a:srgbClr val="33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 dirty="0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2533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4572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52400" y="119390"/>
            <a:ext cx="8812088" cy="52322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sz="2800" b="1" dirty="0" smtClean="0">
                <a:solidFill>
                  <a:srgbClr val="336600"/>
                </a:solidFill>
              </a:rPr>
              <a:t>Kenmerken </a:t>
            </a:r>
            <a:r>
              <a:rPr lang="nl-BE" sz="2800" b="1" dirty="0" smtClean="0">
                <a:solidFill>
                  <a:srgbClr val="FF0000"/>
                </a:solidFill>
              </a:rPr>
              <a:t>goederentreinen </a:t>
            </a:r>
            <a:r>
              <a:rPr lang="nl-BE" sz="2800" b="1" dirty="0" smtClean="0">
                <a:solidFill>
                  <a:srgbClr val="336600"/>
                </a:solidFill>
              </a:rPr>
              <a:t>(meer operatoren)</a:t>
            </a:r>
            <a:endParaRPr lang="nl-BE" sz="2800" b="1" dirty="0">
              <a:solidFill>
                <a:srgbClr val="336600"/>
              </a:solidFill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179512" y="548680"/>
            <a:ext cx="8064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L10 + L59  Waaslandhaven – Gent: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Treinen tot 750m lang = 100 TEU/trein = max. 2000 ton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34205" y="2708920"/>
            <a:ext cx="9009795" cy="3426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Rechte verbindingslijn 8"/>
          <p:cNvCxnSpPr/>
          <p:nvPr/>
        </p:nvCxnSpPr>
        <p:spPr>
          <a:xfrm>
            <a:off x="323528" y="6669360"/>
            <a:ext cx="8496944" cy="0"/>
          </a:xfrm>
          <a:prstGeom prst="line">
            <a:avLst/>
          </a:prstGeom>
          <a:ln w="158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 dirty="0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2533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4572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771800" y="1988840"/>
            <a:ext cx="6120680" cy="4546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23527" y="5013176"/>
            <a:ext cx="2308045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kstvak 9"/>
          <p:cNvSpPr txBox="1"/>
          <p:nvPr/>
        </p:nvSpPr>
        <p:spPr>
          <a:xfrm>
            <a:off x="179512" y="511512"/>
            <a:ext cx="8316416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  <a:sym typeface="Wingdings 3"/>
            </a:endParaRP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 3"/>
              </a:rPr>
              <a:t> Geëlektrificeerde lijnen, </a:t>
            </a:r>
            <a:r>
              <a:rPr lang="nl-BE" b="1" u="sng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 3"/>
              </a:rPr>
              <a:t>&gt;</a:t>
            </a: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 3"/>
              </a:rPr>
              <a:t> 22,5 ton aslast, </a:t>
            </a:r>
            <a:r>
              <a:rPr lang="nl-BE" b="1" u="sng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 3"/>
              </a:rPr>
              <a:t> &gt;</a:t>
            </a: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 3"/>
              </a:rPr>
              <a:t> 100 km/u maximale snelheid, 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 3"/>
              </a:rPr>
              <a:t> ETCS-beveiliging en interoperabiliteit, </a:t>
            </a:r>
            <a:r>
              <a:rPr lang="nl-BE" b="1" u="sng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 3"/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nl-BE" b="1" u="sng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 3"/>
              </a:rPr>
              <a:t> &gt;</a:t>
            </a: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 3"/>
              </a:rPr>
              <a:t> 750 m wijksporen, op regelmatige afstanden</a:t>
            </a: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 3"/>
              </a:rPr>
              <a:t>(Bron: Infrabel, Jaarverslag 2017, p.28)</a:t>
            </a:r>
          </a:p>
        </p:txBody>
      </p:sp>
      <p:cxnSp>
        <p:nvCxnSpPr>
          <p:cNvPr id="12" name="Rechte verbindingslijn 11"/>
          <p:cNvCxnSpPr/>
          <p:nvPr/>
        </p:nvCxnSpPr>
        <p:spPr>
          <a:xfrm>
            <a:off x="323528" y="6669360"/>
            <a:ext cx="8496944" cy="0"/>
          </a:xfrm>
          <a:prstGeom prst="line">
            <a:avLst/>
          </a:prstGeom>
          <a:ln w="158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52400" y="119390"/>
            <a:ext cx="8812088" cy="52322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sz="2800" b="1" dirty="0" smtClean="0">
                <a:solidFill>
                  <a:srgbClr val="336600"/>
                </a:solidFill>
              </a:rPr>
              <a:t>L59 + L10, onderdeel van </a:t>
            </a:r>
            <a:r>
              <a:rPr lang="nl-BE" sz="2800" b="1" dirty="0" smtClean="0">
                <a:solidFill>
                  <a:srgbClr val="FF0000"/>
                </a:solidFill>
              </a:rPr>
              <a:t>Rail Freight Corridor 2</a:t>
            </a:r>
            <a:endParaRPr lang="nl-BE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 dirty="0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2533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4572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52400" y="119390"/>
            <a:ext cx="8812088" cy="52322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sz="2800" b="1" dirty="0" smtClean="0">
                <a:solidFill>
                  <a:srgbClr val="336600"/>
                </a:solidFill>
              </a:rPr>
              <a:t>Uitrol beveiliging </a:t>
            </a:r>
            <a:r>
              <a:rPr lang="nl-BE" sz="2800" b="1" dirty="0" smtClean="0">
                <a:solidFill>
                  <a:srgbClr val="FF0000"/>
                </a:solidFill>
              </a:rPr>
              <a:t>ETCS</a:t>
            </a:r>
            <a:endParaRPr lang="nl-BE" sz="2800" b="1" dirty="0">
              <a:solidFill>
                <a:srgbClr val="336600"/>
              </a:solidFill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179512" y="548680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  <a:sym typeface="Wingdings 3"/>
            </a:endParaRP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 3"/>
              </a:rPr>
              <a:t>Werken ETCS op L59 in uivoering 2018 - 2019</a:t>
            </a:r>
          </a:p>
        </p:txBody>
      </p:sp>
      <p:pic>
        <p:nvPicPr>
          <p:cNvPr id="10" name="Afbeelding 9" descr="IMG_9276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6228184" y="787662"/>
            <a:ext cx="2664296" cy="5782306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51520" y="2708920"/>
            <a:ext cx="5675707" cy="3816424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9553" y="1484784"/>
            <a:ext cx="201622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Rechte verbindingslijn 10"/>
          <p:cNvCxnSpPr/>
          <p:nvPr/>
        </p:nvCxnSpPr>
        <p:spPr>
          <a:xfrm>
            <a:off x="323528" y="6669360"/>
            <a:ext cx="8496944" cy="0"/>
          </a:xfrm>
          <a:prstGeom prst="line">
            <a:avLst/>
          </a:prstGeom>
          <a:ln w="158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107504" y="548680"/>
            <a:ext cx="715131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Korte termijn: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Behoud bruggen en enkelspoor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Treinen kruisen in Temse en Willebroek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Nieuwe halten: Sint-Niklaas-Oost en Blaasveld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Spoor Boom – Willebroek opnieuw in dienst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l-BE" b="1" dirty="0" smtClean="0">
                <a:solidFill>
                  <a:srgbClr val="336600"/>
                </a:solidFill>
              </a:rPr>
              <a:t>Praktische vervoercapaciteit: tot 1.000 reizigers / uur / richting</a:t>
            </a: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>
              <a:buFont typeface="Arial" pitchFamily="34" charset="0"/>
              <a:buChar char="•"/>
            </a:pPr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52400" y="111696"/>
            <a:ext cx="8812088" cy="52322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sz="2800" b="1" dirty="0" smtClean="0">
                <a:solidFill>
                  <a:srgbClr val="336600"/>
                </a:solidFill>
              </a:rPr>
              <a:t>L54: Basisscenario: </a:t>
            </a:r>
            <a:r>
              <a:rPr lang="nl-BE" sz="2800" b="1" dirty="0" smtClean="0">
                <a:solidFill>
                  <a:srgbClr val="FF0000"/>
                </a:solidFill>
              </a:rPr>
              <a:t>S-treinen om het half uur</a:t>
            </a:r>
            <a:endParaRPr lang="nl-BE" sz="2800" b="1" dirty="0">
              <a:solidFill>
                <a:srgbClr val="FF0000"/>
              </a:solidFill>
            </a:endParaRPr>
          </a:p>
        </p:txBody>
      </p:sp>
      <p:pic>
        <p:nvPicPr>
          <p:cNvPr id="6" name="Afbeelding 5" descr="Basisscenario L54 en L52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213970" y="2924944"/>
            <a:ext cx="8837836" cy="3816425"/>
          </a:xfrm>
          <a:prstGeom prst="rect">
            <a:avLst/>
          </a:prstGeom>
        </p:spPr>
      </p:pic>
      <p:cxnSp>
        <p:nvCxnSpPr>
          <p:cNvPr id="5" name="Rechte verbindingslijn 4"/>
          <p:cNvCxnSpPr/>
          <p:nvPr/>
        </p:nvCxnSpPr>
        <p:spPr>
          <a:xfrm>
            <a:off x="323528" y="6669360"/>
            <a:ext cx="8496944" cy="0"/>
          </a:xfrm>
          <a:prstGeom prst="line">
            <a:avLst/>
          </a:prstGeom>
          <a:ln w="158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vak 6"/>
          <p:cNvSpPr txBox="1"/>
          <p:nvPr/>
        </p:nvSpPr>
        <p:spPr>
          <a:xfrm rot="962513">
            <a:off x="6372200" y="1340768"/>
            <a:ext cx="2403222" cy="369332"/>
          </a:xfrm>
          <a:prstGeom prst="rect">
            <a:avLst/>
          </a:prstGeom>
          <a:noFill/>
          <a:ln w="25400" cmpd="sng">
            <a:solidFill>
              <a:srgbClr val="336600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nl-BE" dirty="0" smtClean="0">
                <a:solidFill>
                  <a:srgbClr val="336600"/>
                </a:solidFill>
              </a:rPr>
              <a:t>Zie details in bijlage 1</a:t>
            </a:r>
            <a:endParaRPr lang="nl-BE" dirty="0">
              <a:solidFill>
                <a:srgbClr val="336600"/>
              </a:solidFill>
            </a:endParaRPr>
          </a:p>
        </p:txBody>
      </p:sp>
      <p:pic>
        <p:nvPicPr>
          <p:cNvPr id="8" name="Afbeelding 7" descr="S-trein NMBS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8100392" y="692696"/>
            <a:ext cx="817313" cy="792088"/>
          </a:xfrm>
          <a:prstGeom prst="rect">
            <a:avLst/>
          </a:prstGeom>
        </p:spPr>
      </p:pic>
      <p:cxnSp>
        <p:nvCxnSpPr>
          <p:cNvPr id="9" name="Rechte verbindingslijn 8"/>
          <p:cNvCxnSpPr/>
          <p:nvPr/>
        </p:nvCxnSpPr>
        <p:spPr>
          <a:xfrm>
            <a:off x="7092280" y="2492896"/>
            <a:ext cx="72008" cy="2304256"/>
          </a:xfrm>
          <a:prstGeom prst="line">
            <a:avLst/>
          </a:prstGeom>
          <a:ln w="254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36512" y="2060848"/>
            <a:ext cx="9121014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kstvak 3"/>
          <p:cNvSpPr txBox="1"/>
          <p:nvPr/>
        </p:nvSpPr>
        <p:spPr>
          <a:xfrm>
            <a:off x="179512" y="548680"/>
            <a:ext cx="715131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Middellange termijn: 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Willebroek, regionaal knooppunt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Elk kwartier aansluiting naar Heizel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rgbClr val="336600"/>
                </a:solidFill>
              </a:rPr>
              <a:t> Praktische vervoercapaciteit: tot 2.000 reizigers / uur / richting</a:t>
            </a: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>
              <a:buFont typeface="Arial" pitchFamily="34" charset="0"/>
              <a:buChar char="•"/>
            </a:pPr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Afbeelding 5" descr="NMBS Desiro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-36512" y="6109600"/>
            <a:ext cx="9144000" cy="775784"/>
          </a:xfrm>
          <a:prstGeom prst="rect">
            <a:avLst/>
          </a:prstGeom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DCDEDE"/>
              </a:clrFrom>
              <a:clrTo>
                <a:srgbClr val="DCDED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60032" y="5474171"/>
            <a:ext cx="3981449" cy="619125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52400" y="111696"/>
            <a:ext cx="8812088" cy="52322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sz="2800" b="1" dirty="0" smtClean="0">
                <a:solidFill>
                  <a:srgbClr val="336600"/>
                </a:solidFill>
              </a:rPr>
              <a:t>L54: S-net + Brabantnet</a:t>
            </a:r>
            <a:endParaRPr lang="nl-BE" sz="2800" b="1" dirty="0">
              <a:solidFill>
                <a:srgbClr val="336600"/>
              </a:solidFill>
            </a:endParaRPr>
          </a:p>
        </p:txBody>
      </p:sp>
      <p:pic>
        <p:nvPicPr>
          <p:cNvPr id="7" name="Afbeelding 6" descr="S-trein NMBS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8100392" y="692696"/>
            <a:ext cx="817313" cy="792088"/>
          </a:xfrm>
          <a:prstGeom prst="rect">
            <a:avLst/>
          </a:prstGeom>
        </p:spPr>
      </p:pic>
      <p:cxnSp>
        <p:nvCxnSpPr>
          <p:cNvPr id="8" name="Rechte verbindingslijn 7"/>
          <p:cNvCxnSpPr/>
          <p:nvPr/>
        </p:nvCxnSpPr>
        <p:spPr>
          <a:xfrm>
            <a:off x="323528" y="6165304"/>
            <a:ext cx="8496944" cy="0"/>
          </a:xfrm>
          <a:prstGeom prst="line">
            <a:avLst/>
          </a:prstGeom>
          <a:ln w="158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9"/>
          <p:cNvCxnSpPr/>
          <p:nvPr/>
        </p:nvCxnSpPr>
        <p:spPr>
          <a:xfrm>
            <a:off x="7236296" y="1844824"/>
            <a:ext cx="72008" cy="1728192"/>
          </a:xfrm>
          <a:prstGeom prst="line">
            <a:avLst/>
          </a:prstGeom>
          <a:ln w="254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51520" y="683735"/>
            <a:ext cx="3312368" cy="5841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 dirty="0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2533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4572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52400" y="119390"/>
            <a:ext cx="8812088" cy="52322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sz="2800" b="1" dirty="0" smtClean="0">
                <a:solidFill>
                  <a:srgbClr val="336600"/>
                </a:solidFill>
              </a:rPr>
              <a:t>L59, NMBS </a:t>
            </a:r>
            <a:r>
              <a:rPr lang="nl-BE" sz="2800" b="1" dirty="0" smtClean="0">
                <a:solidFill>
                  <a:srgbClr val="FF0000"/>
                </a:solidFill>
              </a:rPr>
              <a:t>december 2020?</a:t>
            </a:r>
            <a:endParaRPr lang="nl-BE" sz="2800" b="1" dirty="0">
              <a:solidFill>
                <a:srgbClr val="FF0000"/>
              </a:solidFill>
            </a:endParaRPr>
          </a:p>
        </p:txBody>
      </p:sp>
      <p:sp>
        <p:nvSpPr>
          <p:cNvPr id="19" name="Tekstvak 18"/>
          <p:cNvSpPr txBox="1"/>
          <p:nvPr/>
        </p:nvSpPr>
        <p:spPr>
          <a:xfrm>
            <a:off x="4427984" y="548680"/>
            <a:ext cx="471601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Korte termijn</a:t>
            </a:r>
          </a:p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Evenwichtig aanbod met </a:t>
            </a:r>
            <a:b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 3"/>
              </a:rPr>
              <a:t>IC- en S-treinen per richting:</a:t>
            </a: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 3"/>
              </a:rPr>
              <a:t>IC-stations:  	2 IC + 2 S / uur</a:t>
            </a: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S-stations: 	2 </a:t>
            </a: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S-treinen</a:t>
            </a: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/ uur</a:t>
            </a:r>
          </a:p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l-BE" b="1" dirty="0" smtClean="0">
                <a:solidFill>
                  <a:srgbClr val="336600"/>
                </a:solidFill>
              </a:rPr>
              <a:t>Praktische vervoercapaciteit: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rgbClr val="336600"/>
                </a:solidFill>
              </a:rPr>
              <a:t> ongeveer 2.500 reizigers / uur / richting</a:t>
            </a: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Ruimte voor 4 goederentreinen / uur</a:t>
            </a: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(zie bijlage verder)</a:t>
            </a:r>
          </a:p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l-BE" b="1" dirty="0" smtClean="0">
                <a:solidFill>
                  <a:srgbClr val="C00000"/>
                </a:solidFill>
                <a:sym typeface="Wingdings 3"/>
              </a:rPr>
              <a:t>Treinkm / h / richting: 286</a:t>
            </a:r>
            <a:r>
              <a:rPr lang="nl-BE" b="1" dirty="0" smtClean="0">
                <a:solidFill>
                  <a:srgbClr val="C00000"/>
                </a:solidFill>
              </a:rPr>
              <a:t> km</a:t>
            </a:r>
            <a:br>
              <a:rPr lang="nl-BE" b="1" dirty="0" smtClean="0">
                <a:solidFill>
                  <a:srgbClr val="C00000"/>
                </a:solidFill>
              </a:rPr>
            </a:br>
            <a:r>
              <a:rPr lang="nl-BE" b="1" dirty="0" smtClean="0">
                <a:solidFill>
                  <a:srgbClr val="C00000"/>
                </a:solidFill>
              </a:rPr>
              <a:t>	+ 4,8 % tegenover 2019</a:t>
            </a:r>
          </a:p>
        </p:txBody>
      </p:sp>
      <p:grpSp>
        <p:nvGrpSpPr>
          <p:cNvPr id="2" name="Groep 3"/>
          <p:cNvGrpSpPr/>
          <p:nvPr/>
        </p:nvGrpSpPr>
        <p:grpSpPr>
          <a:xfrm>
            <a:off x="16445" y="6404942"/>
            <a:ext cx="9164067" cy="408434"/>
            <a:chOff x="16445" y="1412776"/>
            <a:chExt cx="9164067" cy="408434"/>
          </a:xfrm>
        </p:grpSpPr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16445" y="1412776"/>
              <a:ext cx="4627563" cy="408434"/>
              <a:chOff x="0" y="0"/>
              <a:chExt cx="5760" cy="480"/>
            </a:xfrm>
          </p:grpSpPr>
          <p:pic>
            <p:nvPicPr>
              <p:cNvPr id="9" name="Picture 14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>
                <a:off x="0" y="0"/>
                <a:ext cx="5692" cy="4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0" name="Line 15"/>
              <p:cNvSpPr>
                <a:spLocks noChangeShapeType="1"/>
              </p:cNvSpPr>
              <p:nvPr/>
            </p:nvSpPr>
            <p:spPr bwMode="auto">
              <a:xfrm>
                <a:off x="0" y="0"/>
                <a:ext cx="5760" cy="0"/>
              </a:xfrm>
              <a:prstGeom prst="line">
                <a:avLst/>
              </a:prstGeom>
              <a:noFill/>
              <a:ln w="9525">
                <a:solidFill>
                  <a:srgbClr val="003366"/>
                </a:solidFill>
                <a:round/>
                <a:headEnd/>
                <a:tailEnd/>
              </a:ln>
              <a:effectLst/>
            </p:spPr>
          </p:sp>
        </p:grpSp>
        <p:grpSp>
          <p:nvGrpSpPr>
            <p:cNvPr id="4" name="Group 13"/>
            <p:cNvGrpSpPr>
              <a:grpSpLocks/>
            </p:cNvGrpSpPr>
            <p:nvPr/>
          </p:nvGrpSpPr>
          <p:grpSpPr bwMode="auto">
            <a:xfrm>
              <a:off x="4552949" y="1412776"/>
              <a:ext cx="4627563" cy="408434"/>
              <a:chOff x="0" y="0"/>
              <a:chExt cx="5760" cy="480"/>
            </a:xfrm>
          </p:grpSpPr>
          <p:pic>
            <p:nvPicPr>
              <p:cNvPr id="7" name="Picture 14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>
                <a:off x="0" y="0"/>
                <a:ext cx="5692" cy="4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8" name="Line 15"/>
              <p:cNvSpPr>
                <a:spLocks noChangeShapeType="1"/>
              </p:cNvSpPr>
              <p:nvPr/>
            </p:nvSpPr>
            <p:spPr bwMode="auto">
              <a:xfrm>
                <a:off x="0" y="0"/>
                <a:ext cx="5760" cy="0"/>
              </a:xfrm>
              <a:prstGeom prst="line">
                <a:avLst/>
              </a:prstGeom>
              <a:noFill/>
              <a:ln w="9525">
                <a:solidFill>
                  <a:srgbClr val="003366"/>
                </a:solidFill>
                <a:round/>
                <a:headEnd/>
                <a:tailEnd/>
              </a:ln>
              <a:effectLst/>
            </p:spPr>
          </p:sp>
        </p:grpSp>
      </p:grpSp>
      <p:cxnSp>
        <p:nvCxnSpPr>
          <p:cNvPr id="16" name="Rechte verbindingslijn 15"/>
          <p:cNvCxnSpPr/>
          <p:nvPr/>
        </p:nvCxnSpPr>
        <p:spPr>
          <a:xfrm>
            <a:off x="323528" y="6237312"/>
            <a:ext cx="8496944" cy="0"/>
          </a:xfrm>
          <a:prstGeom prst="line">
            <a:avLst/>
          </a:prstGeom>
          <a:ln w="158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vak 16"/>
          <p:cNvSpPr txBox="1"/>
          <p:nvPr/>
        </p:nvSpPr>
        <p:spPr>
          <a:xfrm rot="962513">
            <a:off x="6372200" y="729527"/>
            <a:ext cx="2403222" cy="369332"/>
          </a:xfrm>
          <a:prstGeom prst="rect">
            <a:avLst/>
          </a:prstGeom>
          <a:noFill/>
          <a:ln w="25400" cmpd="sng">
            <a:solidFill>
              <a:srgbClr val="336600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nl-BE" dirty="0" smtClean="0">
                <a:solidFill>
                  <a:srgbClr val="336600"/>
                </a:solidFill>
              </a:rPr>
              <a:t>Zie details in bijlage 2</a:t>
            </a:r>
            <a:endParaRPr lang="nl-BE" dirty="0">
              <a:solidFill>
                <a:srgbClr val="33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 dirty="0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2533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4572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52400" y="119390"/>
            <a:ext cx="8812088" cy="52322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sz="2800" b="1" dirty="0" smtClean="0">
                <a:solidFill>
                  <a:srgbClr val="336600"/>
                </a:solidFill>
              </a:rPr>
              <a:t>L59, doorgroeiscenario </a:t>
            </a:r>
            <a:r>
              <a:rPr lang="nl-BE" sz="2800" b="1" dirty="0" smtClean="0">
                <a:solidFill>
                  <a:srgbClr val="FF0000"/>
                </a:solidFill>
              </a:rPr>
              <a:t>middellange termijn</a:t>
            </a:r>
            <a:endParaRPr lang="nl-BE" sz="2800" b="1" dirty="0">
              <a:solidFill>
                <a:srgbClr val="FF0000"/>
              </a:solidFill>
            </a:endParaRPr>
          </a:p>
        </p:txBody>
      </p:sp>
      <p:sp>
        <p:nvSpPr>
          <p:cNvPr id="19" name="Tekstvak 18"/>
          <p:cNvSpPr txBox="1"/>
          <p:nvPr/>
        </p:nvSpPr>
        <p:spPr>
          <a:xfrm>
            <a:off x="4427984" y="548680"/>
            <a:ext cx="460851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l-BE" b="1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Spoorstrategie Waasland:</a:t>
            </a: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Evenwichtig aanbod met</a:t>
            </a:r>
            <a:b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 3"/>
              </a:rPr>
              <a:t>IC-, IR- en S-treinen per richting: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 3"/>
              </a:rPr>
              <a:t> IC-stations: 	4 à 6 IC + S / uur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 3"/>
              </a:rPr>
              <a:t> S-stations: </a:t>
            </a: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	2 S / uur</a:t>
            </a:r>
          </a:p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l-BE" b="1" dirty="0" smtClean="0">
                <a:solidFill>
                  <a:srgbClr val="336600"/>
                </a:solidFill>
              </a:rPr>
              <a:t>Praktische vervoercapaciteit: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rgbClr val="336600"/>
                </a:solidFill>
              </a:rPr>
              <a:t> ongeveer 3.500 reizigers / uur / richting</a:t>
            </a:r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Nieuwe halten gewenst in het Gentse: 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Destelbergen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Gent-Oost</a:t>
            </a:r>
          </a:p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Ruimte voor 4 goederentreinen / uur</a:t>
            </a: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(zie volgende dia)</a:t>
            </a:r>
          </a:p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l-BE" b="1" dirty="0" smtClean="0">
                <a:solidFill>
                  <a:srgbClr val="C00000"/>
                </a:solidFill>
                <a:sym typeface="Wingdings 3"/>
              </a:rPr>
              <a:t>Treinkm / h / richting: 336</a:t>
            </a:r>
            <a:r>
              <a:rPr lang="nl-BE" b="1" dirty="0" smtClean="0">
                <a:solidFill>
                  <a:srgbClr val="C00000"/>
                </a:solidFill>
              </a:rPr>
              <a:t> km</a:t>
            </a:r>
            <a:br>
              <a:rPr lang="nl-BE" b="1" dirty="0" smtClean="0">
                <a:solidFill>
                  <a:srgbClr val="C00000"/>
                </a:solidFill>
              </a:rPr>
            </a:br>
            <a:r>
              <a:rPr lang="nl-BE" b="1" dirty="0" smtClean="0">
                <a:solidFill>
                  <a:srgbClr val="C00000"/>
                </a:solidFill>
              </a:rPr>
              <a:t>	+23% tegenover 2019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51520" y="685799"/>
            <a:ext cx="3295055" cy="576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ep 3"/>
          <p:cNvGrpSpPr/>
          <p:nvPr/>
        </p:nvGrpSpPr>
        <p:grpSpPr>
          <a:xfrm>
            <a:off x="16445" y="6404942"/>
            <a:ext cx="9164067" cy="408434"/>
            <a:chOff x="16445" y="1412776"/>
            <a:chExt cx="9164067" cy="408434"/>
          </a:xfrm>
        </p:grpSpPr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16445" y="1412776"/>
              <a:ext cx="4627563" cy="408434"/>
              <a:chOff x="0" y="0"/>
              <a:chExt cx="5760" cy="480"/>
            </a:xfrm>
          </p:grpSpPr>
          <p:pic>
            <p:nvPicPr>
              <p:cNvPr id="9" name="Picture 14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>
                <a:off x="0" y="0"/>
                <a:ext cx="5692" cy="4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0" name="Line 15"/>
              <p:cNvSpPr>
                <a:spLocks noChangeShapeType="1"/>
              </p:cNvSpPr>
              <p:nvPr/>
            </p:nvSpPr>
            <p:spPr bwMode="auto">
              <a:xfrm>
                <a:off x="0" y="0"/>
                <a:ext cx="5760" cy="0"/>
              </a:xfrm>
              <a:prstGeom prst="line">
                <a:avLst/>
              </a:prstGeom>
              <a:noFill/>
              <a:ln w="9525">
                <a:solidFill>
                  <a:srgbClr val="003366"/>
                </a:solidFill>
                <a:round/>
                <a:headEnd/>
                <a:tailEnd/>
              </a:ln>
              <a:effectLst/>
            </p:spPr>
          </p:sp>
        </p:grpSp>
        <p:grpSp>
          <p:nvGrpSpPr>
            <p:cNvPr id="4" name="Group 13"/>
            <p:cNvGrpSpPr>
              <a:grpSpLocks/>
            </p:cNvGrpSpPr>
            <p:nvPr/>
          </p:nvGrpSpPr>
          <p:grpSpPr bwMode="auto">
            <a:xfrm>
              <a:off x="4552949" y="1412776"/>
              <a:ext cx="4627563" cy="408434"/>
              <a:chOff x="0" y="0"/>
              <a:chExt cx="5760" cy="480"/>
            </a:xfrm>
          </p:grpSpPr>
          <p:pic>
            <p:nvPicPr>
              <p:cNvPr id="7" name="Picture 14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>
                <a:off x="0" y="0"/>
                <a:ext cx="5692" cy="4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8" name="Line 15"/>
              <p:cNvSpPr>
                <a:spLocks noChangeShapeType="1"/>
              </p:cNvSpPr>
              <p:nvPr/>
            </p:nvSpPr>
            <p:spPr bwMode="auto">
              <a:xfrm>
                <a:off x="0" y="0"/>
                <a:ext cx="5760" cy="0"/>
              </a:xfrm>
              <a:prstGeom prst="line">
                <a:avLst/>
              </a:prstGeom>
              <a:noFill/>
              <a:ln w="9525">
                <a:solidFill>
                  <a:srgbClr val="003366"/>
                </a:solidFill>
                <a:round/>
                <a:headEnd/>
                <a:tailEnd/>
              </a:ln>
              <a:effectLst/>
            </p:spPr>
          </p:sp>
        </p:grpSp>
      </p:grpSp>
      <p:cxnSp>
        <p:nvCxnSpPr>
          <p:cNvPr id="15" name="Rechte verbindingslijn 14"/>
          <p:cNvCxnSpPr/>
          <p:nvPr/>
        </p:nvCxnSpPr>
        <p:spPr>
          <a:xfrm>
            <a:off x="323528" y="6237312"/>
            <a:ext cx="8496944" cy="0"/>
          </a:xfrm>
          <a:prstGeom prst="line">
            <a:avLst/>
          </a:prstGeom>
          <a:ln w="158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5"/>
          <p:cNvCxnSpPr/>
          <p:nvPr/>
        </p:nvCxnSpPr>
        <p:spPr>
          <a:xfrm flipH="1">
            <a:off x="1619672" y="4149080"/>
            <a:ext cx="2808312" cy="576064"/>
          </a:xfrm>
          <a:prstGeom prst="line">
            <a:avLst/>
          </a:prstGeom>
          <a:ln w="254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51520" y="692696"/>
            <a:ext cx="4412357" cy="5869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 dirty="0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2533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4572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52400" y="119390"/>
            <a:ext cx="8812088" cy="52322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sz="2800" b="1" dirty="0" smtClean="0">
                <a:solidFill>
                  <a:srgbClr val="336600"/>
                </a:solidFill>
              </a:rPr>
              <a:t>L59, idem + </a:t>
            </a:r>
            <a:r>
              <a:rPr lang="nl-BE" sz="2800" b="1" dirty="0" smtClean="0">
                <a:solidFill>
                  <a:srgbClr val="FF0000"/>
                </a:solidFill>
              </a:rPr>
              <a:t>4 goederentreinen per uur</a:t>
            </a:r>
            <a:endParaRPr lang="nl-BE" sz="2800" b="1" dirty="0">
              <a:solidFill>
                <a:srgbClr val="FF0000"/>
              </a:solidFill>
            </a:endParaRPr>
          </a:p>
        </p:txBody>
      </p:sp>
      <p:sp>
        <p:nvSpPr>
          <p:cNvPr id="19" name="Tekstvak 18"/>
          <p:cNvSpPr txBox="1"/>
          <p:nvPr/>
        </p:nvSpPr>
        <p:spPr>
          <a:xfrm>
            <a:off x="5004048" y="1052736"/>
            <a:ext cx="38164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Goederentreinen tot 750 m lang</a:t>
            </a:r>
            <a:b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of bijvoorbeeld 100 TEU / trein</a:t>
            </a:r>
          </a:p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Theoretisch aantal goederentreinen in twee richtingen samen: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l-BE" b="1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&lt;</a:t>
            </a: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8 tr. / uur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&lt; 192 tr. / dag</a:t>
            </a:r>
          </a:p>
          <a:p>
            <a:pPr>
              <a:buFont typeface="Arial" pitchFamily="34" charset="0"/>
              <a:buChar char="•"/>
            </a:pPr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l-BE" b="1" dirty="0" smtClean="0">
                <a:solidFill>
                  <a:srgbClr val="336600"/>
                </a:solidFill>
              </a:rPr>
              <a:t>Praktische capaciteit volgens</a:t>
            </a:r>
            <a:br>
              <a:rPr lang="nl-BE" b="1" dirty="0" smtClean="0">
                <a:solidFill>
                  <a:srgbClr val="336600"/>
                </a:solidFill>
              </a:rPr>
            </a:br>
            <a:r>
              <a:rPr lang="nl-BE" b="1" dirty="0" smtClean="0">
                <a:solidFill>
                  <a:srgbClr val="336600"/>
                </a:solidFill>
              </a:rPr>
              <a:t>UIC Code 400: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rgbClr val="336600"/>
                </a:solidFill>
              </a:rPr>
              <a:t> 75% of 6 treinen / spitsuur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rgbClr val="336600"/>
                </a:solidFill>
              </a:rPr>
              <a:t> 60% of 115 treinen / dag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79512" y="6439319"/>
            <a:ext cx="4320480" cy="418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355976" y="6525344"/>
            <a:ext cx="4346527" cy="346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Rechte verbindingslijn 9"/>
          <p:cNvCxnSpPr/>
          <p:nvPr/>
        </p:nvCxnSpPr>
        <p:spPr>
          <a:xfrm>
            <a:off x="323528" y="6381328"/>
            <a:ext cx="8496944" cy="0"/>
          </a:xfrm>
          <a:prstGeom prst="line">
            <a:avLst/>
          </a:prstGeom>
          <a:ln w="158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vak 10"/>
          <p:cNvSpPr txBox="1"/>
          <p:nvPr/>
        </p:nvSpPr>
        <p:spPr>
          <a:xfrm rot="962513">
            <a:off x="6485018" y="862597"/>
            <a:ext cx="2403222" cy="369332"/>
          </a:xfrm>
          <a:prstGeom prst="rect">
            <a:avLst/>
          </a:prstGeom>
          <a:noFill/>
          <a:ln w="25400" cmpd="sng">
            <a:solidFill>
              <a:srgbClr val="336600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nl-BE" dirty="0" smtClean="0">
                <a:solidFill>
                  <a:srgbClr val="336600"/>
                </a:solidFill>
              </a:rPr>
              <a:t>Zie details in bijlage 2</a:t>
            </a:r>
            <a:endParaRPr lang="nl-BE" dirty="0">
              <a:solidFill>
                <a:srgbClr val="33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 dirty="0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2533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4572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52400" y="119390"/>
            <a:ext cx="8812088" cy="52322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sz="2800" b="1" dirty="0" smtClean="0">
                <a:solidFill>
                  <a:srgbClr val="336600"/>
                </a:solidFill>
              </a:rPr>
              <a:t>L59 streefbeeld: </a:t>
            </a:r>
            <a:r>
              <a:rPr lang="nl-BE" sz="2800" b="1" dirty="0" smtClean="0">
                <a:solidFill>
                  <a:srgbClr val="FF0000"/>
                </a:solidFill>
              </a:rPr>
              <a:t>drempelvrij van straat tot in trein</a:t>
            </a:r>
            <a:endParaRPr lang="nl-BE" sz="2800" b="1" dirty="0">
              <a:solidFill>
                <a:srgbClr val="FF0000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4283968" y="1052736"/>
            <a:ext cx="45365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 3"/>
              </a:rPr>
              <a:t>Veel reizigers hebben beperkingen</a:t>
            </a:r>
          </a:p>
          <a:p>
            <a:pPr>
              <a:buFontTx/>
              <a:buChar char="-"/>
            </a:pPr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  <a:sym typeface="Wingdings 3"/>
            </a:endParaRP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 3"/>
              </a:rPr>
              <a:t>Elkeen kan vlotter in- en uitstappen</a:t>
            </a:r>
          </a:p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  <a:sym typeface="Wingdings 3"/>
            </a:endParaRP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 3"/>
              </a:rPr>
              <a:t>Alle halten kunnen ietsje korter</a:t>
            </a:r>
          </a:p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  <a:sym typeface="Wingdings 3"/>
            </a:endParaRP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 3"/>
              </a:rPr>
              <a:t>Dus iedereen sneller op bestemming</a:t>
            </a:r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54521" y="692696"/>
            <a:ext cx="3381375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Afbeelding 3" descr="DSC04264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355976" y="3284984"/>
            <a:ext cx="4000406" cy="30075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cxnSp>
        <p:nvCxnSpPr>
          <p:cNvPr id="9" name="Rechte verbindingslijn 8"/>
          <p:cNvCxnSpPr/>
          <p:nvPr/>
        </p:nvCxnSpPr>
        <p:spPr>
          <a:xfrm>
            <a:off x="323528" y="6669360"/>
            <a:ext cx="8496944" cy="0"/>
          </a:xfrm>
          <a:prstGeom prst="line">
            <a:avLst/>
          </a:prstGeom>
          <a:ln w="158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 dirty="0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2533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4572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52400" y="119390"/>
            <a:ext cx="8812088" cy="52322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sz="2800" b="1" dirty="0" smtClean="0">
                <a:solidFill>
                  <a:srgbClr val="006600"/>
                </a:solidFill>
              </a:rPr>
              <a:t>Decreet basisbereikbaarheid </a:t>
            </a:r>
            <a:r>
              <a:rPr lang="nl-BE" sz="2800" b="1" dirty="0" smtClean="0">
                <a:solidFill>
                  <a:srgbClr val="FF0000"/>
                </a:solidFill>
              </a:rPr>
              <a:t>vanaf…</a:t>
            </a:r>
            <a:endParaRPr lang="nl-BE" sz="2800" b="1" dirty="0">
              <a:solidFill>
                <a:srgbClr val="FF0000"/>
              </a:solidFill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179512" y="620688"/>
            <a:ext cx="86409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 smtClean="0">
              <a:solidFill>
                <a:srgbClr val="336600"/>
              </a:solidFill>
            </a:endParaRPr>
          </a:p>
          <a:p>
            <a:r>
              <a:rPr lang="nl-BE" dirty="0" smtClean="0">
                <a:solidFill>
                  <a:srgbClr val="336600"/>
                </a:solidFill>
              </a:rPr>
              <a:t>Bron: </a:t>
            </a:r>
            <a:r>
              <a:rPr lang="nl-BE" dirty="0" smtClean="0">
                <a:solidFill>
                  <a:srgbClr val="336600"/>
                </a:solidFill>
                <a:hlinkClick r:id="rId3"/>
              </a:rPr>
              <a:t>https://www.basisbereikbaarheid.be</a:t>
            </a:r>
            <a:r>
              <a:rPr lang="nl-BE" dirty="0" smtClean="0">
                <a:hlinkClick r:id="rId3"/>
              </a:rPr>
              <a:t>/</a:t>
            </a:r>
            <a:r>
              <a:rPr lang="nl-BE" dirty="0" smtClean="0"/>
              <a:t>  op 9/1/2019: deze + 3 volgende dia’s</a:t>
            </a:r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l-BE" dirty="0" smtClean="0"/>
              <a:t/>
            </a:r>
            <a:br>
              <a:rPr lang="nl-BE" dirty="0" smtClean="0"/>
            </a:br>
            <a:endParaRPr lang="nl-BE" dirty="0" smtClean="0"/>
          </a:p>
          <a:p>
            <a:r>
              <a:rPr lang="nl-BE" dirty="0" smtClean="0"/>
              <a:t>Najaar 2018: 	opstart 15 vervoerregio's </a:t>
            </a:r>
          </a:p>
          <a:p>
            <a:pPr lvl="1"/>
            <a:r>
              <a:rPr lang="nl-BE" dirty="0" smtClean="0"/>
              <a:t>		definitieve goedkeuring decreet Basisbereikbaarheid </a:t>
            </a:r>
          </a:p>
          <a:p>
            <a:endParaRPr lang="nl-BE" dirty="0" smtClean="0"/>
          </a:p>
          <a:p>
            <a:r>
              <a:rPr lang="nl-BE" dirty="0" smtClean="0"/>
              <a:t>2019:		Goedkeuring mobiliteitsplannen in de </a:t>
            </a:r>
            <a:r>
              <a:rPr lang="nl-BE" dirty="0" smtClean="0">
                <a:solidFill>
                  <a:srgbClr val="336600"/>
                </a:solidFill>
              </a:rPr>
              <a:t>15 vervoerregio's </a:t>
            </a:r>
          </a:p>
          <a:p>
            <a:pPr lvl="1"/>
            <a:r>
              <a:rPr lang="nl-BE" dirty="0" smtClean="0"/>
              <a:t>		Uittekenen netwerk openbaar vervoer </a:t>
            </a:r>
          </a:p>
          <a:p>
            <a:endParaRPr lang="nl-BE" dirty="0" smtClean="0"/>
          </a:p>
          <a:p>
            <a:pPr marL="342900" indent="-342900">
              <a:buAutoNum type="arabicPlain" startAt="2020"/>
            </a:pPr>
            <a:r>
              <a:rPr lang="nl-BE" dirty="0" smtClean="0"/>
              <a:t> 		Start invoering Basisbereikbaarheid in heel Vlaanderen</a:t>
            </a:r>
          </a:p>
          <a:p>
            <a:pPr marL="342900" indent="-342900">
              <a:buAutoNum type="arabicPlain" startAt="2020"/>
            </a:pPr>
            <a:endParaRPr lang="nl-BE" dirty="0" smtClean="0"/>
          </a:p>
          <a:p>
            <a:pPr marL="342900" indent="-342900">
              <a:buAutoNum type="arabicPlain" startAt="2020"/>
            </a:pPr>
            <a:endParaRPr lang="nl-BE" dirty="0" smtClean="0"/>
          </a:p>
          <a:p>
            <a:pPr marL="342900" indent="-342900">
              <a:buAutoNum type="arabicPlain" startAt="2020"/>
            </a:pPr>
            <a:endParaRPr lang="nl-BE" dirty="0" smtClean="0"/>
          </a:p>
          <a:p>
            <a:endParaRPr lang="nl-BE" dirty="0" smtClean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79512" y="5304312"/>
            <a:ext cx="8496944" cy="13650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Rechte verbindingslijn 7"/>
          <p:cNvCxnSpPr/>
          <p:nvPr/>
        </p:nvCxnSpPr>
        <p:spPr>
          <a:xfrm>
            <a:off x="323528" y="5301208"/>
            <a:ext cx="8496944" cy="0"/>
          </a:xfrm>
          <a:prstGeom prst="line">
            <a:avLst/>
          </a:prstGeom>
          <a:ln w="158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/>
          <p:cNvCxnSpPr/>
          <p:nvPr/>
        </p:nvCxnSpPr>
        <p:spPr>
          <a:xfrm>
            <a:off x="395536" y="6669360"/>
            <a:ext cx="8496944" cy="0"/>
          </a:xfrm>
          <a:prstGeom prst="line">
            <a:avLst/>
          </a:prstGeom>
          <a:ln w="158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52400" y="111696"/>
            <a:ext cx="8812088" cy="52322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sz="2800" b="1" dirty="0" smtClean="0">
                <a:solidFill>
                  <a:srgbClr val="336600"/>
                </a:solidFill>
              </a:rPr>
              <a:t>L59, te onderzoeken </a:t>
            </a:r>
            <a:r>
              <a:rPr lang="nl-BE" sz="2800" b="1" dirty="0" smtClean="0">
                <a:solidFill>
                  <a:srgbClr val="FF0000"/>
                </a:solidFill>
              </a:rPr>
              <a:t>aanpassing stations + spoor</a:t>
            </a:r>
            <a:endParaRPr lang="nl-BE" sz="2800" b="1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/>
          <a:srcRect t="7844"/>
          <a:stretch>
            <a:fillRect/>
          </a:stretch>
        </p:blipFill>
        <p:spPr bwMode="auto">
          <a:xfrm>
            <a:off x="179512" y="664490"/>
            <a:ext cx="8928992" cy="614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Rechte verbindingslijn 5"/>
          <p:cNvCxnSpPr/>
          <p:nvPr/>
        </p:nvCxnSpPr>
        <p:spPr>
          <a:xfrm>
            <a:off x="323528" y="6669360"/>
            <a:ext cx="8496944" cy="0"/>
          </a:xfrm>
          <a:prstGeom prst="line">
            <a:avLst/>
          </a:prstGeom>
          <a:ln w="158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79512" y="116632"/>
            <a:ext cx="8812088" cy="58477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sz="3200" b="1" dirty="0" smtClean="0">
                <a:solidFill>
                  <a:srgbClr val="336600"/>
                </a:solidFill>
              </a:rPr>
              <a:t>5. Inspiratie in lokale aanpak</a:t>
            </a:r>
            <a:endParaRPr lang="nl-BE" sz="3200" b="1" dirty="0">
              <a:solidFill>
                <a:srgbClr val="336600"/>
              </a:solidFill>
            </a:endParaRPr>
          </a:p>
        </p:txBody>
      </p:sp>
      <p:pic>
        <p:nvPicPr>
          <p:cNvPr id="8" name="Afbeelding 7" descr="01B Station Lokeren (Houten)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1052736"/>
            <a:ext cx="9144000" cy="5805264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 rot="1307589">
            <a:off x="5899669" y="1102777"/>
            <a:ext cx="2967544" cy="646331"/>
          </a:xfrm>
          <a:prstGeom prst="rect">
            <a:avLst/>
          </a:prstGeom>
          <a:solidFill>
            <a:schemeClr val="accent1"/>
          </a:solidFill>
          <a:ln w="25400" cmpd="sng">
            <a:solidFill>
              <a:srgbClr val="336600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nl-BE" dirty="0" smtClean="0">
                <a:solidFill>
                  <a:srgbClr val="336600"/>
                </a:solidFill>
              </a:rPr>
              <a:t>Voorbeelden lokale aanpak</a:t>
            </a:r>
          </a:p>
          <a:p>
            <a:r>
              <a:rPr lang="nl-BE" dirty="0" smtClean="0">
                <a:solidFill>
                  <a:srgbClr val="336600"/>
                </a:solidFill>
              </a:rPr>
              <a:t> treinnet + omgeving</a:t>
            </a:r>
            <a:endParaRPr lang="nl-BE" dirty="0">
              <a:solidFill>
                <a:srgbClr val="336600"/>
              </a:solidFill>
            </a:endParaRPr>
          </a:p>
        </p:txBody>
      </p:sp>
      <p:cxnSp>
        <p:nvCxnSpPr>
          <p:cNvPr id="6" name="Rechte verbindingslijn 5"/>
          <p:cNvCxnSpPr/>
          <p:nvPr/>
        </p:nvCxnSpPr>
        <p:spPr>
          <a:xfrm>
            <a:off x="179512" y="692696"/>
            <a:ext cx="8640960" cy="0"/>
          </a:xfrm>
          <a:prstGeom prst="line">
            <a:avLst/>
          </a:prstGeom>
          <a:ln w="4762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179512" y="548680"/>
            <a:ext cx="6532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Uit respect voor alle reizigers, met beperkingen onderweg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52400" y="111696"/>
            <a:ext cx="8812088" cy="52322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sz="2800" b="1" dirty="0" smtClean="0">
                <a:solidFill>
                  <a:srgbClr val="336600"/>
                </a:solidFill>
              </a:rPr>
              <a:t>Van perron in trein, </a:t>
            </a:r>
            <a:r>
              <a:rPr lang="nl-BE" sz="2800" b="1" dirty="0" smtClean="0">
                <a:solidFill>
                  <a:srgbClr val="FF0000"/>
                </a:solidFill>
              </a:rPr>
              <a:t>vlotte toegankelijkheid</a:t>
            </a:r>
            <a:endParaRPr lang="nl-BE" sz="2800" b="1" dirty="0">
              <a:solidFill>
                <a:srgbClr val="FF0000"/>
              </a:solidFill>
            </a:endParaRPr>
          </a:p>
        </p:txBody>
      </p:sp>
      <p:cxnSp>
        <p:nvCxnSpPr>
          <p:cNvPr id="6" name="Rechte verbindingslijn 5"/>
          <p:cNvCxnSpPr/>
          <p:nvPr/>
        </p:nvCxnSpPr>
        <p:spPr>
          <a:xfrm>
            <a:off x="323528" y="6669360"/>
            <a:ext cx="8496944" cy="0"/>
          </a:xfrm>
          <a:prstGeom prst="line">
            <a:avLst/>
          </a:prstGeom>
          <a:ln w="158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Afbeelding 13" descr="IMG_6718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395536" y="1941847"/>
            <a:ext cx="8424936" cy="45114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179512" y="548680"/>
            <a:ext cx="75007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Hellingen naar alle perrons: nooit defect, grote capaciteit </a:t>
            </a: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 3"/>
              </a:rPr>
              <a:t></a:t>
            </a: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en </a:t>
            </a: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 3"/>
              </a:rPr>
              <a:t></a:t>
            </a:r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52400" y="111696"/>
            <a:ext cx="8812088" cy="52322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sz="2800" b="1" dirty="0" smtClean="0">
                <a:solidFill>
                  <a:srgbClr val="336600"/>
                </a:solidFill>
              </a:rPr>
              <a:t>Van straat tot op perron, </a:t>
            </a:r>
            <a:r>
              <a:rPr lang="nl-BE" sz="2800" b="1" dirty="0" smtClean="0">
                <a:solidFill>
                  <a:srgbClr val="FF0000"/>
                </a:solidFill>
              </a:rPr>
              <a:t>vlotte toegankelijkheid</a:t>
            </a:r>
            <a:endParaRPr lang="nl-BE" sz="2800" b="1" dirty="0">
              <a:solidFill>
                <a:srgbClr val="FF0000"/>
              </a:solidFill>
            </a:endParaRPr>
          </a:p>
        </p:txBody>
      </p:sp>
      <p:cxnSp>
        <p:nvCxnSpPr>
          <p:cNvPr id="6" name="Rechte verbindingslijn 5"/>
          <p:cNvCxnSpPr/>
          <p:nvPr/>
        </p:nvCxnSpPr>
        <p:spPr>
          <a:xfrm>
            <a:off x="323528" y="6669360"/>
            <a:ext cx="8496944" cy="0"/>
          </a:xfrm>
          <a:prstGeom prst="line">
            <a:avLst/>
          </a:prstGeom>
          <a:ln w="158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fbeelding 7" descr="Bern2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23528" y="1484784"/>
            <a:ext cx="8532440" cy="5086271"/>
          </a:xfrm>
          <a:prstGeom prst="rect">
            <a:avLst/>
          </a:prstGeom>
        </p:spPr>
      </p:pic>
      <p:pic>
        <p:nvPicPr>
          <p:cNvPr id="9" name="Afbeelding 8" descr="BaselSBB helling 13%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7236296" y="5092042"/>
            <a:ext cx="1584176" cy="14333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179512" y="548680"/>
            <a:ext cx="6494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Bereik stations vergroten met multimodale voorzieningen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52400" y="111696"/>
            <a:ext cx="8812088" cy="52322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sz="2800" b="1" dirty="0" smtClean="0">
                <a:solidFill>
                  <a:srgbClr val="336600"/>
                </a:solidFill>
              </a:rPr>
              <a:t>Stationsomgeving, </a:t>
            </a:r>
            <a:r>
              <a:rPr lang="nl-BE" sz="2800" b="1" dirty="0" smtClean="0">
                <a:solidFill>
                  <a:srgbClr val="FF0000"/>
                </a:solidFill>
              </a:rPr>
              <a:t>aansluiting verzekerd</a:t>
            </a:r>
            <a:endParaRPr lang="nl-BE" sz="2800" b="1" dirty="0">
              <a:solidFill>
                <a:srgbClr val="FF0000"/>
              </a:solidFill>
            </a:endParaRPr>
          </a:p>
        </p:txBody>
      </p:sp>
      <p:pic>
        <p:nvPicPr>
          <p:cNvPr id="7" name="Afbeelding 6" descr="Fietstrein bereik Mechelen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323528" y="1628800"/>
            <a:ext cx="6503518" cy="4968552"/>
          </a:xfrm>
          <a:prstGeom prst="rect">
            <a:avLst/>
          </a:prstGeom>
        </p:spPr>
      </p:pic>
      <p:cxnSp>
        <p:nvCxnSpPr>
          <p:cNvPr id="5" name="Rechte verbindingslijn 4"/>
          <p:cNvCxnSpPr/>
          <p:nvPr/>
        </p:nvCxnSpPr>
        <p:spPr>
          <a:xfrm>
            <a:off x="323528" y="6669360"/>
            <a:ext cx="8496944" cy="0"/>
          </a:xfrm>
          <a:prstGeom prst="line">
            <a:avLst/>
          </a:prstGeom>
          <a:ln w="158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fbeelding 7" descr="Cambio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7020272" y="2348880"/>
            <a:ext cx="1226828" cy="525083"/>
          </a:xfrm>
          <a:prstGeom prst="rect">
            <a:avLst/>
          </a:prstGeom>
        </p:spPr>
      </p:pic>
      <p:pic>
        <p:nvPicPr>
          <p:cNvPr id="9" name="Afbeelding 8" descr="Blue-bike-logo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7020272" y="2996952"/>
            <a:ext cx="792088" cy="792088"/>
          </a:xfrm>
          <a:prstGeom prst="rect">
            <a:avLst/>
          </a:prstGeom>
        </p:spPr>
      </p:pic>
      <p:pic>
        <p:nvPicPr>
          <p:cNvPr id="10" name="Afbeelding 9" descr="Taxi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7020272" y="5661248"/>
            <a:ext cx="880713" cy="954106"/>
          </a:xfrm>
          <a:prstGeom prst="rect">
            <a:avLst/>
          </a:prstGeom>
        </p:spPr>
      </p:pic>
      <p:pic>
        <p:nvPicPr>
          <p:cNvPr id="12" name="Afbeelding 11" descr="Bushalte.jp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6948264" y="4653136"/>
            <a:ext cx="1008112" cy="938928"/>
          </a:xfrm>
          <a:prstGeom prst="rect">
            <a:avLst/>
          </a:prstGeom>
        </p:spPr>
      </p:pic>
      <p:pic>
        <p:nvPicPr>
          <p:cNvPr id="13" name="Afbeelding 12" descr="Fietsenstalling in kader.JP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6948264" y="1484784"/>
            <a:ext cx="864096" cy="802005"/>
          </a:xfrm>
          <a:prstGeom prst="rect">
            <a:avLst/>
          </a:prstGeom>
        </p:spPr>
      </p:pic>
      <p:pic>
        <p:nvPicPr>
          <p:cNvPr id="14" name="Afbeelding 13" descr="Parkeer en Rij.JP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6948264" y="3831608"/>
            <a:ext cx="1008112" cy="799824"/>
          </a:xfrm>
          <a:prstGeom prst="rect">
            <a:avLst/>
          </a:prstGeom>
        </p:spPr>
      </p:pic>
      <p:pic>
        <p:nvPicPr>
          <p:cNvPr id="15" name="Afbeelding 14" descr="Fietspunt in kader.JPG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6948264" y="620688"/>
            <a:ext cx="813638" cy="736302"/>
          </a:xfrm>
          <a:prstGeom prst="rect">
            <a:avLst/>
          </a:prstGeom>
        </p:spPr>
      </p:pic>
      <p:pic>
        <p:nvPicPr>
          <p:cNvPr id="16" name="Afbeelding 15" descr="Trolley.jp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8028384" y="5405808"/>
            <a:ext cx="864096" cy="1119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52400" y="111696"/>
            <a:ext cx="8812088" cy="52322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sz="2800" b="1" dirty="0" smtClean="0">
                <a:solidFill>
                  <a:srgbClr val="FF0000"/>
                </a:solidFill>
              </a:rPr>
              <a:t>Fietstrein</a:t>
            </a:r>
            <a:r>
              <a:rPr lang="nl-BE" sz="2800" b="1" dirty="0" smtClean="0">
                <a:solidFill>
                  <a:srgbClr val="336600"/>
                </a:solidFill>
              </a:rPr>
              <a:t> bereik stations x10, vertrek + aankomst</a:t>
            </a:r>
            <a:endParaRPr lang="nl-BE" sz="2800" b="1" dirty="0">
              <a:solidFill>
                <a:srgbClr val="FF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77597" y="2478007"/>
            <a:ext cx="6310627" cy="4047337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cxnSp>
        <p:nvCxnSpPr>
          <p:cNvPr id="7" name="Rechte verbindingslijn 6"/>
          <p:cNvCxnSpPr/>
          <p:nvPr/>
        </p:nvCxnSpPr>
        <p:spPr>
          <a:xfrm>
            <a:off x="251520" y="6669360"/>
            <a:ext cx="8496944" cy="0"/>
          </a:xfrm>
          <a:prstGeom prst="line">
            <a:avLst/>
          </a:prstGeom>
          <a:ln w="158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Kruis 11"/>
          <p:cNvSpPr/>
          <p:nvPr/>
        </p:nvSpPr>
        <p:spPr>
          <a:xfrm>
            <a:off x="1187624" y="1055575"/>
            <a:ext cx="432048" cy="410344"/>
          </a:xfrm>
          <a:prstGeom prst="plus">
            <a:avLst>
              <a:gd name="adj" fmla="val 3764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13" name="Afbeelding 12" descr="FietserLogo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51520" y="836712"/>
            <a:ext cx="792088" cy="794927"/>
          </a:xfrm>
          <a:prstGeom prst="rect">
            <a:avLst/>
          </a:prstGeom>
        </p:spPr>
      </p:pic>
      <p:pic>
        <p:nvPicPr>
          <p:cNvPr id="19" name="Afbeelding 18" descr="Trein2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763688" y="839551"/>
            <a:ext cx="983780" cy="841593"/>
          </a:xfrm>
          <a:prstGeom prst="rect">
            <a:avLst/>
          </a:prstGeom>
        </p:spPr>
      </p:pic>
      <p:pic>
        <p:nvPicPr>
          <p:cNvPr id="16" name="Afbeelding 15" descr="Merwedelingelijn_Fietsvervoer - kopie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716016" y="766233"/>
            <a:ext cx="4248472" cy="2830545"/>
          </a:xfrm>
          <a:prstGeom prst="rect">
            <a:avLst/>
          </a:prstGeom>
        </p:spPr>
      </p:pic>
      <p:sp>
        <p:nvSpPr>
          <p:cNvPr id="17" name="Kruis 16"/>
          <p:cNvSpPr/>
          <p:nvPr/>
        </p:nvSpPr>
        <p:spPr>
          <a:xfrm>
            <a:off x="2915816" y="1055575"/>
            <a:ext cx="432048" cy="410344"/>
          </a:xfrm>
          <a:prstGeom prst="plus">
            <a:avLst>
              <a:gd name="adj" fmla="val 3764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18" name="Afbeelding 17" descr="FietserLogo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563888" y="839551"/>
            <a:ext cx="792088" cy="7949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52400" y="111696"/>
            <a:ext cx="8812088" cy="52322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sz="2800" b="1" dirty="0" smtClean="0">
                <a:solidFill>
                  <a:srgbClr val="336600"/>
                </a:solidFill>
              </a:rPr>
              <a:t>Beveren: concept halte Gravendreef </a:t>
            </a:r>
            <a:r>
              <a:rPr lang="nl-BE" sz="2800" b="1" dirty="0" smtClean="0">
                <a:solidFill>
                  <a:srgbClr val="FF0000"/>
                </a:solidFill>
              </a:rPr>
              <a:t>tram + bus</a:t>
            </a:r>
            <a:endParaRPr lang="nl-BE" sz="2800" b="1" dirty="0">
              <a:solidFill>
                <a:srgbClr val="FF0000"/>
              </a:solidFill>
            </a:endParaRPr>
          </a:p>
        </p:txBody>
      </p:sp>
      <p:cxnSp>
        <p:nvCxnSpPr>
          <p:cNvPr id="4" name="Rechte verbindingslijn 3"/>
          <p:cNvCxnSpPr/>
          <p:nvPr/>
        </p:nvCxnSpPr>
        <p:spPr>
          <a:xfrm>
            <a:off x="323528" y="6669360"/>
            <a:ext cx="8496944" cy="0"/>
          </a:xfrm>
          <a:prstGeom prst="line">
            <a:avLst/>
          </a:prstGeom>
          <a:ln w="158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916832"/>
            <a:ext cx="9144000" cy="465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34"/>
          <p:cNvSpPr txBox="1">
            <a:spLocks noChangeArrowheads="1"/>
          </p:cNvSpPr>
          <p:nvPr/>
        </p:nvSpPr>
        <p:spPr bwMode="auto">
          <a:xfrm>
            <a:off x="107504" y="511512"/>
            <a:ext cx="910850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4625" indent="-174625">
              <a:buFont typeface="Arial" pitchFamily="34" charset="0"/>
              <a:buChar char="•"/>
            </a:pPr>
            <a:endParaRPr lang="nl-NL" dirty="0" smtClean="0">
              <a:sym typeface="Wingdings"/>
            </a:endParaRPr>
          </a:p>
          <a:p>
            <a:pPr marL="174625" indent="-174625">
              <a:buFont typeface="Arial" pitchFamily="34" charset="0"/>
              <a:buChar char="•"/>
            </a:pPr>
            <a:r>
              <a:rPr lang="nl-NL" dirty="0" smtClean="0">
                <a:sym typeface="Wingdings"/>
              </a:rPr>
              <a:t>Enkelspoor, drie perrons (v.l.n.r. tram + tram-bus + bus).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nl-NL" dirty="0" smtClean="0">
                <a:sym typeface="Wingdings"/>
              </a:rPr>
              <a:t>Doorstroming met voorrang voor tram van/naar Melsele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nl-NL" dirty="0" smtClean="0">
                <a:sym typeface="Wingdings"/>
              </a:rPr>
              <a:t>Doorstroming met voorrang voor bus van/naar Vijfstraten</a:t>
            </a:r>
          </a:p>
        </p:txBody>
      </p:sp>
      <p:pic>
        <p:nvPicPr>
          <p:cNvPr id="9" name="Afbeelding 8" descr="Tram in kader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499992" y="2564904"/>
            <a:ext cx="714522" cy="720477"/>
          </a:xfrm>
          <a:prstGeom prst="rect">
            <a:avLst/>
          </a:prstGeom>
        </p:spPr>
      </p:pic>
      <p:pic>
        <p:nvPicPr>
          <p:cNvPr id="10" name="Afbeelding 9" descr="Bushalte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971600" y="3789040"/>
            <a:ext cx="792088" cy="737729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52400" y="111696"/>
            <a:ext cx="8812088" cy="52322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sz="2800" b="1" dirty="0" smtClean="0">
                <a:solidFill>
                  <a:srgbClr val="336600"/>
                </a:solidFill>
              </a:rPr>
              <a:t>Beveren: concept Station </a:t>
            </a:r>
            <a:r>
              <a:rPr lang="nl-BE" sz="2800" b="1" dirty="0" smtClean="0">
                <a:solidFill>
                  <a:srgbClr val="FF0000"/>
                </a:solidFill>
              </a:rPr>
              <a:t>trein + tram + bus</a:t>
            </a:r>
            <a:endParaRPr lang="nl-BE" sz="2800" b="1" dirty="0">
              <a:solidFill>
                <a:srgbClr val="FF0000"/>
              </a:solidFill>
            </a:endParaRPr>
          </a:p>
        </p:txBody>
      </p:sp>
      <p:cxnSp>
        <p:nvCxnSpPr>
          <p:cNvPr id="4" name="Rechte verbindingslijn 3"/>
          <p:cNvCxnSpPr/>
          <p:nvPr/>
        </p:nvCxnSpPr>
        <p:spPr>
          <a:xfrm>
            <a:off x="323528" y="6669360"/>
            <a:ext cx="8496944" cy="0"/>
          </a:xfrm>
          <a:prstGeom prst="line">
            <a:avLst/>
          </a:prstGeom>
          <a:ln w="158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916832"/>
            <a:ext cx="9144000" cy="4600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34"/>
          <p:cNvSpPr txBox="1">
            <a:spLocks noChangeArrowheads="1"/>
          </p:cNvSpPr>
          <p:nvPr/>
        </p:nvSpPr>
        <p:spPr bwMode="auto">
          <a:xfrm>
            <a:off x="35496" y="511512"/>
            <a:ext cx="910850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4625" indent="-174625">
              <a:buFont typeface="Arial" pitchFamily="34" charset="0"/>
              <a:buChar char="•"/>
            </a:pPr>
            <a:endParaRPr lang="nl-NL" dirty="0" smtClean="0">
              <a:sym typeface="Wingdings"/>
            </a:endParaRPr>
          </a:p>
          <a:p>
            <a:pPr marL="174625" indent="-174625">
              <a:buFont typeface="Arial" pitchFamily="34" charset="0"/>
              <a:buChar char="•"/>
            </a:pPr>
            <a:r>
              <a:rPr lang="nl-NL" dirty="0" smtClean="0">
                <a:sym typeface="Wingdings"/>
              </a:rPr>
              <a:t>Opwaardering voorplein en verbinding met treinperrons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nl-NL" dirty="0" smtClean="0">
                <a:sym typeface="Wingdings"/>
              </a:rPr>
              <a:t>Eén spoorlus, tevens buslus + twee tramsporen, elk aan één perron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nl-NL" dirty="0" smtClean="0">
                <a:sym typeface="Wingdings"/>
              </a:rPr>
              <a:t>Alle perrons naast elkaar: bus + tram + trein</a:t>
            </a:r>
          </a:p>
        </p:txBody>
      </p:sp>
      <p:pic>
        <p:nvPicPr>
          <p:cNvPr id="12" name="Afbeelding 11" descr="Trein met klok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6084168" y="5733256"/>
            <a:ext cx="798646" cy="689443"/>
          </a:xfrm>
          <a:prstGeom prst="rect">
            <a:avLst/>
          </a:prstGeom>
        </p:spPr>
      </p:pic>
      <p:pic>
        <p:nvPicPr>
          <p:cNvPr id="9" name="Afbeelding 8" descr="Tram in kader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716016" y="5157192"/>
            <a:ext cx="714129" cy="720080"/>
          </a:xfrm>
          <a:prstGeom prst="rect">
            <a:avLst/>
          </a:prstGeom>
        </p:spPr>
      </p:pic>
      <p:pic>
        <p:nvPicPr>
          <p:cNvPr id="10" name="Afbeelding 9" descr="Bushalte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5076056" y="4221088"/>
            <a:ext cx="792088" cy="737729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52400" y="111696"/>
            <a:ext cx="8812088" cy="52322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sz="2800" b="1" dirty="0" smtClean="0">
                <a:solidFill>
                  <a:srgbClr val="336600"/>
                </a:solidFill>
              </a:rPr>
              <a:t>Station + onderdoor Belsele, </a:t>
            </a:r>
            <a:r>
              <a:rPr lang="nl-BE" sz="2800" b="1" dirty="0" smtClean="0">
                <a:solidFill>
                  <a:srgbClr val="FF0000"/>
                </a:solidFill>
              </a:rPr>
              <a:t>ruimtelijk concept</a:t>
            </a:r>
            <a:endParaRPr lang="nl-BE" sz="2800" b="1" dirty="0">
              <a:solidFill>
                <a:srgbClr val="FF0000"/>
              </a:solidFill>
            </a:endParaRPr>
          </a:p>
        </p:txBody>
      </p:sp>
      <p:pic>
        <p:nvPicPr>
          <p:cNvPr id="6" name="Afbeelding 5" descr="Belsele station en onderdoor het spoor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323528" y="1829065"/>
            <a:ext cx="7776864" cy="4736060"/>
          </a:xfrm>
          <a:prstGeom prst="rect">
            <a:avLst/>
          </a:prstGeom>
        </p:spPr>
      </p:pic>
      <p:cxnSp>
        <p:nvCxnSpPr>
          <p:cNvPr id="4" name="Rechte verbindingslijn 3"/>
          <p:cNvCxnSpPr/>
          <p:nvPr/>
        </p:nvCxnSpPr>
        <p:spPr>
          <a:xfrm>
            <a:off x="323528" y="6669360"/>
            <a:ext cx="8496944" cy="0"/>
          </a:xfrm>
          <a:prstGeom prst="line">
            <a:avLst/>
          </a:prstGeom>
          <a:ln w="158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34"/>
          <p:cNvSpPr txBox="1">
            <a:spLocks noChangeArrowheads="1"/>
          </p:cNvSpPr>
          <p:nvPr/>
        </p:nvSpPr>
        <p:spPr bwMode="auto">
          <a:xfrm>
            <a:off x="35496" y="511512"/>
            <a:ext cx="910850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4625" indent="-174625">
              <a:buFont typeface="Arial" pitchFamily="34" charset="0"/>
              <a:buChar char="•"/>
            </a:pPr>
            <a:endParaRPr lang="nl-NL" dirty="0" smtClean="0">
              <a:sym typeface="Wingdings"/>
            </a:endParaRPr>
          </a:p>
          <a:p>
            <a:pPr marL="174625" indent="-174625">
              <a:buFont typeface="Arial" pitchFamily="34" charset="0"/>
              <a:buChar char="•"/>
            </a:pPr>
            <a:r>
              <a:rPr lang="nl-NL" dirty="0" smtClean="0">
                <a:sym typeface="Wingdings"/>
              </a:rPr>
              <a:t>Opwaardering publiek domein en verbinding met treinperrons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nl-NL" dirty="0" smtClean="0">
                <a:sym typeface="Wingdings"/>
              </a:rPr>
              <a:t>Onderdoorgang voor stappers, trappers en wegverkeer</a:t>
            </a:r>
          </a:p>
        </p:txBody>
      </p:sp>
      <p:pic>
        <p:nvPicPr>
          <p:cNvPr id="8" name="Afbeelding 7" descr="Fietssnelwegen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7596336" y="1628800"/>
            <a:ext cx="888664" cy="800739"/>
          </a:xfrm>
          <a:prstGeom prst="rect">
            <a:avLst/>
          </a:prstGeom>
        </p:spPr>
      </p:pic>
      <p:cxnSp>
        <p:nvCxnSpPr>
          <p:cNvPr id="9" name="Rechte verbindingslijn 8"/>
          <p:cNvCxnSpPr/>
          <p:nvPr/>
        </p:nvCxnSpPr>
        <p:spPr>
          <a:xfrm>
            <a:off x="2555776" y="2564904"/>
            <a:ext cx="648072" cy="2304256"/>
          </a:xfrm>
          <a:prstGeom prst="line">
            <a:avLst/>
          </a:prstGeom>
          <a:ln w="254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Afbeelding 9" descr="Trein met klok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195736" y="1844824"/>
            <a:ext cx="798646" cy="689443"/>
          </a:xfrm>
          <a:prstGeom prst="rect">
            <a:avLst/>
          </a:prstGeom>
        </p:spPr>
      </p:pic>
      <p:pic>
        <p:nvPicPr>
          <p:cNvPr id="11" name="Afbeelding 10" descr="F4A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3131840" y="1772816"/>
            <a:ext cx="936104" cy="1397915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/>
          <p:cNvSpPr txBox="1"/>
          <p:nvPr/>
        </p:nvSpPr>
        <p:spPr>
          <a:xfrm>
            <a:off x="179512" y="620688"/>
            <a:ext cx="871296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Er is behoefte aan</a:t>
            </a: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goed ruimtelijk en </a:t>
            </a: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verkeerskundig ontwerp</a:t>
            </a:r>
          </a:p>
        </p:txBody>
      </p:sp>
      <p:pic>
        <p:nvPicPr>
          <p:cNvPr id="12" name="Afbeelding 11" descr="Sinaai Planschets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987824" y="777577"/>
            <a:ext cx="5838825" cy="5819775"/>
          </a:xfrm>
          <a:prstGeom prst="rect">
            <a:avLst/>
          </a:prstGeom>
        </p:spPr>
      </p:pic>
      <p:sp>
        <p:nvSpPr>
          <p:cNvPr id="6" name="Rechthoekige toelichting 5"/>
          <p:cNvSpPr/>
          <p:nvPr/>
        </p:nvSpPr>
        <p:spPr>
          <a:xfrm>
            <a:off x="395536" y="3429000"/>
            <a:ext cx="2088232" cy="1512168"/>
          </a:xfrm>
          <a:prstGeom prst="wedgeRectCallout">
            <a:avLst>
              <a:gd name="adj1" fmla="val 143037"/>
              <a:gd name="adj2" fmla="val -22660"/>
            </a:avLst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Schetsontwerp station Sinaai: perrons, pleinen, stalling, parking, …</a:t>
            </a:r>
            <a:endParaRPr lang="nl-B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8" name="Rechte verbindingslijn 7"/>
          <p:cNvCxnSpPr/>
          <p:nvPr/>
        </p:nvCxnSpPr>
        <p:spPr>
          <a:xfrm>
            <a:off x="323528" y="6669360"/>
            <a:ext cx="8496944" cy="0"/>
          </a:xfrm>
          <a:prstGeom prst="line">
            <a:avLst/>
          </a:prstGeom>
          <a:ln w="158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79512" y="111696"/>
            <a:ext cx="8812088" cy="52322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sz="2800" b="1" dirty="0" smtClean="0">
                <a:solidFill>
                  <a:srgbClr val="336600"/>
                </a:solidFill>
              </a:rPr>
              <a:t>Station + onderdoor Sinaai, </a:t>
            </a:r>
            <a:r>
              <a:rPr lang="nl-BE" sz="2800" b="1" dirty="0" smtClean="0">
                <a:solidFill>
                  <a:srgbClr val="FF0000"/>
                </a:solidFill>
              </a:rPr>
              <a:t>ruimtelijk concept</a:t>
            </a:r>
            <a:endParaRPr lang="nl-BE" sz="2800" b="1" dirty="0">
              <a:solidFill>
                <a:srgbClr val="FF0000"/>
              </a:solidFill>
            </a:endParaRPr>
          </a:p>
        </p:txBody>
      </p:sp>
      <p:pic>
        <p:nvPicPr>
          <p:cNvPr id="10" name="Afbeelding 9" descr="Fietssnelwegen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691680" y="5097906"/>
            <a:ext cx="1104688" cy="995390"/>
          </a:xfrm>
          <a:prstGeom prst="rect">
            <a:avLst/>
          </a:prstGeom>
        </p:spPr>
      </p:pic>
      <p:cxnSp>
        <p:nvCxnSpPr>
          <p:cNvPr id="11" name="Rechte verbindingslijn 10"/>
          <p:cNvCxnSpPr/>
          <p:nvPr/>
        </p:nvCxnSpPr>
        <p:spPr>
          <a:xfrm flipV="1">
            <a:off x="2483768" y="5157192"/>
            <a:ext cx="1224136" cy="288032"/>
          </a:xfrm>
          <a:prstGeom prst="line">
            <a:avLst/>
          </a:prstGeom>
          <a:ln w="254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/>
          <p:cNvCxnSpPr/>
          <p:nvPr/>
        </p:nvCxnSpPr>
        <p:spPr>
          <a:xfrm>
            <a:off x="6012160" y="1412776"/>
            <a:ext cx="72008" cy="1728192"/>
          </a:xfrm>
          <a:prstGeom prst="line">
            <a:avLst/>
          </a:prstGeom>
          <a:ln w="254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Afbeelding 13" descr="Trein met klok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5652120" y="692696"/>
            <a:ext cx="798646" cy="689443"/>
          </a:xfrm>
          <a:prstGeom prst="rect">
            <a:avLst/>
          </a:prstGeom>
        </p:spPr>
      </p:pic>
      <p:pic>
        <p:nvPicPr>
          <p:cNvPr id="15" name="Afbeelding 14" descr="F4A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7812360" y="3789040"/>
            <a:ext cx="936104" cy="139791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 dirty="0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2533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4572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52400" y="119390"/>
            <a:ext cx="8812088" cy="52322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sz="2800" b="1" dirty="0" smtClean="0">
                <a:solidFill>
                  <a:srgbClr val="336600"/>
                </a:solidFill>
              </a:rPr>
              <a:t>Vervoerregio  </a:t>
            </a:r>
            <a:r>
              <a:rPr lang="nl-BE" sz="2800" b="1" dirty="0" smtClean="0">
                <a:solidFill>
                  <a:srgbClr val="FF0000"/>
                </a:solidFill>
              </a:rPr>
              <a:t>Waasland</a:t>
            </a:r>
            <a:endParaRPr lang="nl-BE" sz="2800" b="1" dirty="0">
              <a:solidFill>
                <a:srgbClr val="FF0000"/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323528" y="548680"/>
            <a:ext cx="208823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l-BE" b="1" dirty="0" smtClean="0">
                <a:solidFill>
                  <a:srgbClr val="336600"/>
                </a:solidFill>
              </a:rPr>
              <a:t>Vervoerregio</a:t>
            </a:r>
            <a:br>
              <a:rPr lang="nl-BE" b="1" dirty="0" smtClean="0">
                <a:solidFill>
                  <a:srgbClr val="336600"/>
                </a:solidFill>
              </a:rPr>
            </a:br>
            <a:r>
              <a:rPr lang="nl-BE" b="1" dirty="0" smtClean="0">
                <a:solidFill>
                  <a:srgbClr val="336600"/>
                </a:solidFill>
              </a:rPr>
              <a:t>Waasland:</a:t>
            </a:r>
          </a:p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Kruibeke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Lokeren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Moerbeke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Stekene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Sint-Gillis-Waas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Sint-Niklaas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Temse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Waasmunster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Zele</a:t>
            </a:r>
            <a:endParaRPr lang="nl-BE" b="1" dirty="0" smtClean="0">
              <a:solidFill>
                <a:srgbClr val="006600"/>
              </a:solidFill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251520" y="4904000"/>
            <a:ext cx="84249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 smtClean="0">
                <a:solidFill>
                  <a:srgbClr val="336600"/>
                </a:solidFill>
              </a:rPr>
              <a:t>Naburige vervoerregio’s en gemeenten op spoorwegnet</a:t>
            </a: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Antwerpen	  Beveren, Zwijndrecht, Antwerpen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Mechelen	  Bornem, Puurs, Willebroek, Mechelen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Aalst		  Hamme, Dendermonde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Gent		  Lochristi, Destelbergen, Gent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411760" y="764704"/>
            <a:ext cx="6552728" cy="3941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Rechte verbindingslijn 10"/>
          <p:cNvCxnSpPr/>
          <p:nvPr/>
        </p:nvCxnSpPr>
        <p:spPr>
          <a:xfrm>
            <a:off x="323528" y="4869160"/>
            <a:ext cx="8496944" cy="0"/>
          </a:xfrm>
          <a:prstGeom prst="line">
            <a:avLst/>
          </a:prstGeom>
          <a:ln w="158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/>
          <p:cNvCxnSpPr/>
          <p:nvPr/>
        </p:nvCxnSpPr>
        <p:spPr>
          <a:xfrm>
            <a:off x="395536" y="6669360"/>
            <a:ext cx="8496944" cy="0"/>
          </a:xfrm>
          <a:prstGeom prst="line">
            <a:avLst/>
          </a:prstGeom>
          <a:ln w="158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/>
          <p:cNvSpPr txBox="1"/>
          <p:nvPr/>
        </p:nvSpPr>
        <p:spPr>
          <a:xfrm>
            <a:off x="179512" y="620688"/>
            <a:ext cx="8712968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Er is behoefte aan goed</a:t>
            </a:r>
            <a:b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verkeerskundig ontwerp: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treinreiziger, stapper, trapper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fietssnelweg Antwerpen - Gent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buurtcirculatie en </a:t>
            </a:r>
            <a:b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treinvervangende bus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en andere</a:t>
            </a:r>
          </a:p>
        </p:txBody>
      </p:sp>
      <p:cxnSp>
        <p:nvCxnSpPr>
          <p:cNvPr id="8" name="Rechte verbindingslijn 7"/>
          <p:cNvCxnSpPr/>
          <p:nvPr/>
        </p:nvCxnSpPr>
        <p:spPr>
          <a:xfrm>
            <a:off x="323528" y="6669360"/>
            <a:ext cx="8496944" cy="0"/>
          </a:xfrm>
          <a:prstGeom prst="line">
            <a:avLst/>
          </a:prstGeom>
          <a:ln w="158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79512" y="111696"/>
            <a:ext cx="8812088" cy="52322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sz="2800" b="1" dirty="0" smtClean="0">
                <a:solidFill>
                  <a:srgbClr val="336600"/>
                </a:solidFill>
              </a:rPr>
              <a:t>Station + onderdoorgang Sinaai, </a:t>
            </a:r>
            <a:r>
              <a:rPr lang="nl-BE" sz="2800" b="1" dirty="0" smtClean="0">
                <a:solidFill>
                  <a:srgbClr val="FF0000"/>
                </a:solidFill>
              </a:rPr>
              <a:t>circulatie </a:t>
            </a:r>
            <a:endParaRPr lang="nl-BE" sz="28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7544" y="3645024"/>
            <a:ext cx="4176464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860032" y="620688"/>
            <a:ext cx="3960440" cy="2862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788024" y="3645024"/>
            <a:ext cx="3960440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Afbeelding 9" descr="Fietssnelwegen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7956376" y="3717032"/>
            <a:ext cx="720080" cy="648835"/>
          </a:xfrm>
          <a:prstGeom prst="rect">
            <a:avLst/>
          </a:prstGeom>
        </p:spPr>
      </p:pic>
      <p:pic>
        <p:nvPicPr>
          <p:cNvPr id="14" name="Afbeelding 13" descr="kinderkoets.JP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020272" y="692696"/>
            <a:ext cx="630691" cy="530746"/>
          </a:xfrm>
          <a:prstGeom prst="rect">
            <a:avLst/>
          </a:prstGeom>
        </p:spPr>
      </p:pic>
      <p:pic>
        <p:nvPicPr>
          <p:cNvPr id="15" name="Afbeelding 14" descr="Upright_urban_bicyclist.jp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884368" y="692696"/>
            <a:ext cx="601838" cy="551334"/>
          </a:xfrm>
          <a:prstGeom prst="rect">
            <a:avLst/>
          </a:prstGeom>
        </p:spPr>
      </p:pic>
      <p:cxnSp>
        <p:nvCxnSpPr>
          <p:cNvPr id="11" name="Rechte verbindingslijn 10"/>
          <p:cNvCxnSpPr/>
          <p:nvPr/>
        </p:nvCxnSpPr>
        <p:spPr>
          <a:xfrm flipV="1">
            <a:off x="3635896" y="1484784"/>
            <a:ext cx="1512168" cy="144016"/>
          </a:xfrm>
          <a:prstGeom prst="line">
            <a:avLst/>
          </a:prstGeom>
          <a:ln w="254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/>
          <p:cNvCxnSpPr/>
          <p:nvPr/>
        </p:nvCxnSpPr>
        <p:spPr>
          <a:xfrm>
            <a:off x="3779912" y="1916832"/>
            <a:ext cx="1368152" cy="1872208"/>
          </a:xfrm>
          <a:prstGeom prst="line">
            <a:avLst/>
          </a:prstGeom>
          <a:ln w="254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/>
          <p:cNvCxnSpPr/>
          <p:nvPr/>
        </p:nvCxnSpPr>
        <p:spPr>
          <a:xfrm>
            <a:off x="2915816" y="2420888"/>
            <a:ext cx="288032" cy="1440160"/>
          </a:xfrm>
          <a:prstGeom prst="line">
            <a:avLst/>
          </a:prstGeom>
          <a:ln w="254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52400" y="111696"/>
            <a:ext cx="8812088" cy="52322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sz="2800" b="1" dirty="0" smtClean="0">
                <a:solidFill>
                  <a:srgbClr val="336600"/>
                </a:solidFill>
              </a:rPr>
              <a:t>Nieuwkerken-Waas, </a:t>
            </a:r>
            <a:r>
              <a:rPr lang="nl-BE" sz="2800" b="1" dirty="0" smtClean="0">
                <a:solidFill>
                  <a:srgbClr val="FF0000"/>
                </a:solidFill>
              </a:rPr>
              <a:t>wegwijzers naar het station </a:t>
            </a:r>
            <a:endParaRPr lang="nl-BE" sz="2800" b="1" dirty="0">
              <a:solidFill>
                <a:srgbClr val="FF0000"/>
              </a:solidFill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179512" y="548680"/>
            <a:ext cx="7827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Op 25 kruispunten tot 2 km rondom, de weg wijzen naar het S-station</a:t>
            </a:r>
          </a:p>
        </p:txBody>
      </p:sp>
      <p:cxnSp>
        <p:nvCxnSpPr>
          <p:cNvPr id="15" name="Rechte verbindingslijn 14"/>
          <p:cNvCxnSpPr/>
          <p:nvPr/>
        </p:nvCxnSpPr>
        <p:spPr>
          <a:xfrm>
            <a:off x="323528" y="6669360"/>
            <a:ext cx="8496944" cy="0"/>
          </a:xfrm>
          <a:prstGeom prst="line">
            <a:avLst/>
          </a:prstGeom>
          <a:ln w="158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fbeelding 5" descr="Wegwijzers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323528" y="1412776"/>
            <a:ext cx="7239000" cy="5184576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52400" y="111696"/>
            <a:ext cx="8812088" cy="52322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sz="2800" b="1" dirty="0" smtClean="0">
                <a:solidFill>
                  <a:srgbClr val="336600"/>
                </a:solidFill>
              </a:rPr>
              <a:t>Sint-Niklaas - Oost, </a:t>
            </a:r>
            <a:r>
              <a:rPr lang="nl-BE" sz="2800" b="1" dirty="0" smtClean="0">
                <a:solidFill>
                  <a:srgbClr val="FF0000"/>
                </a:solidFill>
              </a:rPr>
              <a:t>nieuwe S-treinhalte</a:t>
            </a:r>
            <a:endParaRPr lang="nl-BE" sz="2800" b="1" dirty="0">
              <a:solidFill>
                <a:srgbClr val="FF0000"/>
              </a:solidFill>
            </a:endParaRPr>
          </a:p>
        </p:txBody>
      </p:sp>
      <p:grpSp>
        <p:nvGrpSpPr>
          <p:cNvPr id="2" name="Groep 13"/>
          <p:cNvGrpSpPr/>
          <p:nvPr/>
        </p:nvGrpSpPr>
        <p:grpSpPr>
          <a:xfrm>
            <a:off x="4644008" y="692696"/>
            <a:ext cx="4176464" cy="2952328"/>
            <a:chOff x="755576" y="1124744"/>
            <a:chExt cx="7992888" cy="5472608"/>
          </a:xfrm>
        </p:grpSpPr>
        <p:grpSp>
          <p:nvGrpSpPr>
            <p:cNvPr id="3" name="Groep 10"/>
            <p:cNvGrpSpPr/>
            <p:nvPr/>
          </p:nvGrpSpPr>
          <p:grpSpPr>
            <a:xfrm>
              <a:off x="755576" y="1124744"/>
              <a:ext cx="7992888" cy="5472608"/>
              <a:chOff x="2843808" y="1844824"/>
              <a:chExt cx="8640960" cy="6048672"/>
            </a:xfrm>
          </p:grpSpPr>
          <p:pic>
            <p:nvPicPr>
              <p:cNvPr id="10" name="Picture 3"/>
              <p:cNvPicPr>
                <a:picLocks noChangeAspect="1" noChangeArrowheads="1"/>
              </p:cNvPicPr>
              <p:nvPr/>
            </p:nvPicPr>
            <p:blipFill>
              <a:blip r:embed="rId2" cstate="email"/>
              <a:srcRect/>
              <a:stretch>
                <a:fillRect/>
              </a:stretch>
            </p:blipFill>
            <p:spPr bwMode="auto">
              <a:xfrm>
                <a:off x="2843808" y="1844824"/>
                <a:ext cx="8640960" cy="60486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" name="Stroomdiagram: Of 10"/>
              <p:cNvSpPr/>
              <p:nvPr/>
            </p:nvSpPr>
            <p:spPr>
              <a:xfrm>
                <a:off x="5292080" y="1844824"/>
                <a:ext cx="5832648" cy="5904656"/>
              </a:xfrm>
              <a:prstGeom prst="flowChartOr">
                <a:avLst/>
              </a:prstGeom>
              <a:noFill/>
              <a:ln w="317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2" name="Vrije vorm 11"/>
              <p:cNvSpPr/>
              <p:nvPr/>
            </p:nvSpPr>
            <p:spPr>
              <a:xfrm>
                <a:off x="5136444" y="2822222"/>
                <a:ext cx="5949245" cy="5068711"/>
              </a:xfrm>
              <a:custGeom>
                <a:avLst/>
                <a:gdLst>
                  <a:gd name="connsiteX0" fmla="*/ 0 w 5949245"/>
                  <a:gd name="connsiteY0" fmla="*/ 406400 h 5068711"/>
                  <a:gd name="connsiteX1" fmla="*/ 259645 w 5949245"/>
                  <a:gd name="connsiteY1" fmla="*/ 293511 h 5068711"/>
                  <a:gd name="connsiteX2" fmla="*/ 1004712 w 5949245"/>
                  <a:gd name="connsiteY2" fmla="*/ 0 h 5068711"/>
                  <a:gd name="connsiteX3" fmla="*/ 1207912 w 5949245"/>
                  <a:gd name="connsiteY3" fmla="*/ 0 h 5068711"/>
                  <a:gd name="connsiteX4" fmla="*/ 1332089 w 5949245"/>
                  <a:gd name="connsiteY4" fmla="*/ 56445 h 5068711"/>
                  <a:gd name="connsiteX5" fmla="*/ 1467556 w 5949245"/>
                  <a:gd name="connsiteY5" fmla="*/ 124178 h 5068711"/>
                  <a:gd name="connsiteX6" fmla="*/ 5949245 w 5949245"/>
                  <a:gd name="connsiteY6" fmla="*/ 5068711 h 5068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49245" h="5068711">
                    <a:moveTo>
                      <a:pt x="0" y="406400"/>
                    </a:moveTo>
                    <a:lnTo>
                      <a:pt x="259645" y="293511"/>
                    </a:lnTo>
                    <a:lnTo>
                      <a:pt x="1004712" y="0"/>
                    </a:lnTo>
                    <a:lnTo>
                      <a:pt x="1207912" y="0"/>
                    </a:lnTo>
                    <a:lnTo>
                      <a:pt x="1332089" y="56445"/>
                    </a:lnTo>
                    <a:lnTo>
                      <a:pt x="1467556" y="124178"/>
                    </a:lnTo>
                    <a:lnTo>
                      <a:pt x="5949245" y="5068711"/>
                    </a:lnTo>
                  </a:path>
                </a:pathLst>
              </a:custGeom>
              <a:ln w="635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3" name="Ovaal 12"/>
              <p:cNvSpPr/>
              <p:nvPr/>
            </p:nvSpPr>
            <p:spPr>
              <a:xfrm>
                <a:off x="8100392" y="4653136"/>
                <a:ext cx="288032" cy="288032"/>
              </a:xfrm>
              <a:prstGeom prst="ellipse">
                <a:avLst/>
              </a:prstGeom>
              <a:solidFill>
                <a:srgbClr val="FFFF00"/>
              </a:solidFill>
              <a:ln w="635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/>
                <a:endParaRPr lang="nl-BE" sz="11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5745379" y="3573016"/>
              <a:ext cx="2715053" cy="330991"/>
            </a:xfrm>
            <a:prstGeom prst="rect">
              <a:avLst/>
            </a:prstGeom>
            <a:noFill/>
            <a:ln w="1">
              <a:noFill/>
              <a:miter lim="800000"/>
              <a:headEnd/>
              <a:tailEnd type="none" w="med" len="med"/>
            </a:ln>
            <a:effectLst/>
          </p:spPr>
        </p:pic>
        <p:sp>
          <p:nvSpPr>
            <p:cNvPr id="8" name="Ovaal 7"/>
            <p:cNvSpPr/>
            <p:nvPr/>
          </p:nvSpPr>
          <p:spPr>
            <a:xfrm>
              <a:off x="2843808" y="2204864"/>
              <a:ext cx="288032" cy="288032"/>
            </a:xfrm>
            <a:prstGeom prst="ellipse">
              <a:avLst/>
            </a:prstGeom>
            <a:solidFill>
              <a:srgbClr val="FFFF00"/>
            </a:solidFill>
            <a:ln w="635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9" name="Ovaal 8"/>
            <p:cNvSpPr/>
            <p:nvPr/>
          </p:nvSpPr>
          <p:spPr>
            <a:xfrm>
              <a:off x="5580112" y="3645024"/>
              <a:ext cx="288032" cy="288032"/>
            </a:xfrm>
            <a:prstGeom prst="ellipse">
              <a:avLst/>
            </a:prstGeom>
            <a:solidFill>
              <a:srgbClr val="FFFF00"/>
            </a:solidFill>
            <a:ln w="635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</p:grpSp>
      <p:sp>
        <p:nvSpPr>
          <p:cNvPr id="14" name="Tekstvak 13"/>
          <p:cNvSpPr txBox="1"/>
          <p:nvPr/>
        </p:nvSpPr>
        <p:spPr>
          <a:xfrm>
            <a:off x="179512" y="548680"/>
            <a:ext cx="427873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Wegenknooppunt: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zonder kwaliteitsvol publiek domein</a:t>
            </a:r>
          </a:p>
          <a:p>
            <a:pPr>
              <a:buFont typeface="Arial" pitchFamily="34" charset="0"/>
              <a:buChar char="•"/>
            </a:pPr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Of transferpunt: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met treinhalte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aansluitend vervoer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publiek domein / schoolomgeving</a:t>
            </a:r>
          </a:p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5" name="Rechte verbindingslijn 14"/>
          <p:cNvCxnSpPr/>
          <p:nvPr/>
        </p:nvCxnSpPr>
        <p:spPr>
          <a:xfrm>
            <a:off x="323528" y="6669360"/>
            <a:ext cx="8496944" cy="0"/>
          </a:xfrm>
          <a:prstGeom prst="line">
            <a:avLst/>
          </a:prstGeom>
          <a:ln w="158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644008" y="3717032"/>
            <a:ext cx="4259799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95535" y="3717032"/>
            <a:ext cx="4176465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179512" y="548680"/>
            <a:ext cx="8148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b="1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Stationsplein met bushalten, parkeergebouw met stalling, fietssnelweg…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52400" y="111696"/>
            <a:ext cx="8812088" cy="52322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sz="2800" b="1" dirty="0" smtClean="0">
                <a:solidFill>
                  <a:srgbClr val="336600"/>
                </a:solidFill>
              </a:rPr>
              <a:t>Temse, stedenbouwkundig </a:t>
            </a:r>
            <a:r>
              <a:rPr lang="nl-BE" sz="2800" b="1" dirty="0" smtClean="0">
                <a:solidFill>
                  <a:srgbClr val="FF0000"/>
                </a:solidFill>
              </a:rPr>
              <a:t>ontwerp Stationsplein</a:t>
            </a:r>
            <a:r>
              <a:rPr lang="nl-BE" sz="2800" b="1" dirty="0" smtClean="0">
                <a:solidFill>
                  <a:srgbClr val="336600"/>
                </a:solidFill>
              </a:rPr>
              <a:t> </a:t>
            </a:r>
            <a:endParaRPr lang="nl-BE" sz="2800" b="1" dirty="0">
              <a:solidFill>
                <a:srgbClr val="336600"/>
              </a:solidFill>
            </a:endParaRPr>
          </a:p>
        </p:txBody>
      </p:sp>
      <p:pic>
        <p:nvPicPr>
          <p:cNvPr id="6" name="Afbeelding 5" descr="Concept Stationsplein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2073079"/>
            <a:ext cx="9144000" cy="4784921"/>
          </a:xfrm>
          <a:prstGeom prst="rect">
            <a:avLst/>
          </a:prstGeom>
        </p:spPr>
      </p:pic>
      <p:cxnSp>
        <p:nvCxnSpPr>
          <p:cNvPr id="5" name="Rechte verbindingslijn 4"/>
          <p:cNvCxnSpPr/>
          <p:nvPr/>
        </p:nvCxnSpPr>
        <p:spPr>
          <a:xfrm>
            <a:off x="323528" y="6669360"/>
            <a:ext cx="8496944" cy="0"/>
          </a:xfrm>
          <a:prstGeom prst="line">
            <a:avLst/>
          </a:prstGeom>
          <a:ln w="158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fbeelding 7" descr="Trein met klok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076056" y="1700808"/>
            <a:ext cx="1167789" cy="1008112"/>
          </a:xfrm>
          <a:prstGeom prst="rect">
            <a:avLst/>
          </a:prstGeom>
        </p:spPr>
      </p:pic>
      <p:cxnSp>
        <p:nvCxnSpPr>
          <p:cNvPr id="10" name="Rechte verbindingslijn 9"/>
          <p:cNvCxnSpPr>
            <a:stCxn id="12" idx="2"/>
          </p:cNvCxnSpPr>
          <p:nvPr/>
        </p:nvCxnSpPr>
        <p:spPr>
          <a:xfrm flipH="1">
            <a:off x="3779912" y="2726569"/>
            <a:ext cx="622680" cy="1494519"/>
          </a:xfrm>
          <a:prstGeom prst="line">
            <a:avLst/>
          </a:prstGeom>
          <a:ln w="254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Afbeelding 11" descr="Bushalte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851920" y="1700808"/>
            <a:ext cx="1101343" cy="1025761"/>
          </a:xfrm>
          <a:prstGeom prst="rect">
            <a:avLst/>
          </a:prstGeom>
        </p:spPr>
      </p:pic>
      <p:cxnSp>
        <p:nvCxnSpPr>
          <p:cNvPr id="13" name="Rechte verbindingslijn 12"/>
          <p:cNvCxnSpPr/>
          <p:nvPr/>
        </p:nvCxnSpPr>
        <p:spPr>
          <a:xfrm flipH="1">
            <a:off x="4644008" y="2708920"/>
            <a:ext cx="864096" cy="2952328"/>
          </a:xfrm>
          <a:prstGeom prst="line">
            <a:avLst/>
          </a:prstGeom>
          <a:ln w="254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Afbeelding 13" descr="Fietspunt in kader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2627784" y="1700808"/>
            <a:ext cx="1052352" cy="952326"/>
          </a:xfrm>
          <a:prstGeom prst="rect">
            <a:avLst/>
          </a:prstGeom>
        </p:spPr>
      </p:pic>
      <p:cxnSp>
        <p:nvCxnSpPr>
          <p:cNvPr id="15" name="Rechte verbindingslijn 14"/>
          <p:cNvCxnSpPr>
            <a:stCxn id="14" idx="2"/>
          </p:cNvCxnSpPr>
          <p:nvPr/>
        </p:nvCxnSpPr>
        <p:spPr>
          <a:xfrm flipH="1">
            <a:off x="2627784" y="2653134"/>
            <a:ext cx="526176" cy="1927994"/>
          </a:xfrm>
          <a:prstGeom prst="line">
            <a:avLst/>
          </a:prstGeom>
          <a:ln w="254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Afbeelding 18" descr="Fietssnelwegen.JP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1475656" y="1628800"/>
            <a:ext cx="1104688" cy="995390"/>
          </a:xfrm>
          <a:prstGeom prst="rect">
            <a:avLst/>
          </a:prstGeom>
        </p:spPr>
      </p:pic>
      <p:cxnSp>
        <p:nvCxnSpPr>
          <p:cNvPr id="20" name="Rechte verbindingslijn 19"/>
          <p:cNvCxnSpPr/>
          <p:nvPr/>
        </p:nvCxnSpPr>
        <p:spPr>
          <a:xfrm flipH="1">
            <a:off x="827584" y="2564904"/>
            <a:ext cx="1080120" cy="2448272"/>
          </a:xfrm>
          <a:prstGeom prst="line">
            <a:avLst/>
          </a:prstGeom>
          <a:ln w="254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52400" y="111696"/>
            <a:ext cx="8812088" cy="52322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sz="2800" b="1" dirty="0" smtClean="0">
                <a:solidFill>
                  <a:srgbClr val="336600"/>
                </a:solidFill>
              </a:rPr>
              <a:t>Temse, Guido Gezelleplein, </a:t>
            </a:r>
            <a:r>
              <a:rPr lang="nl-BE" sz="2800" b="1" dirty="0" smtClean="0">
                <a:solidFill>
                  <a:srgbClr val="FF0000"/>
                </a:solidFill>
              </a:rPr>
              <a:t>publiek domein</a:t>
            </a:r>
            <a:r>
              <a:rPr lang="nl-BE" sz="2800" b="1" dirty="0" smtClean="0">
                <a:solidFill>
                  <a:srgbClr val="336600"/>
                </a:solidFill>
              </a:rPr>
              <a:t> </a:t>
            </a:r>
            <a:endParaRPr lang="nl-BE" sz="2800" b="1" dirty="0">
              <a:solidFill>
                <a:srgbClr val="336600"/>
              </a:solidFill>
            </a:endParaRPr>
          </a:p>
        </p:txBody>
      </p:sp>
      <p:pic>
        <p:nvPicPr>
          <p:cNvPr id="5" name="Afbeelding 4" descr="Gezlleplein met bushalten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18524" y="628497"/>
            <a:ext cx="6873756" cy="6040863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3635896" y="836712"/>
            <a:ext cx="483978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Bushalten op kwaliteitsvol publiek domein</a:t>
            </a: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Onderdoorgang voor stappers en trappers</a:t>
            </a:r>
          </a:p>
        </p:txBody>
      </p:sp>
      <p:cxnSp>
        <p:nvCxnSpPr>
          <p:cNvPr id="6" name="Rechte verbindingslijn 5"/>
          <p:cNvCxnSpPr/>
          <p:nvPr/>
        </p:nvCxnSpPr>
        <p:spPr>
          <a:xfrm>
            <a:off x="323528" y="6669360"/>
            <a:ext cx="8496944" cy="0"/>
          </a:xfrm>
          <a:prstGeom prst="line">
            <a:avLst/>
          </a:prstGeom>
          <a:ln w="158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fbeelding 6" descr="Trein met klok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6876256" y="1700808"/>
            <a:ext cx="1167789" cy="1008112"/>
          </a:xfrm>
          <a:prstGeom prst="rect">
            <a:avLst/>
          </a:prstGeom>
        </p:spPr>
      </p:pic>
      <p:cxnSp>
        <p:nvCxnSpPr>
          <p:cNvPr id="8" name="Rechte verbindingslijn 7"/>
          <p:cNvCxnSpPr/>
          <p:nvPr/>
        </p:nvCxnSpPr>
        <p:spPr>
          <a:xfrm flipH="1">
            <a:off x="2555776" y="3284984"/>
            <a:ext cx="4295088" cy="72008"/>
          </a:xfrm>
          <a:prstGeom prst="line">
            <a:avLst/>
          </a:prstGeom>
          <a:ln w="254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Afbeelding 8" descr="Bushalte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6804248" y="2780928"/>
            <a:ext cx="1101343" cy="1025761"/>
          </a:xfrm>
          <a:prstGeom prst="rect">
            <a:avLst/>
          </a:prstGeom>
        </p:spPr>
      </p:pic>
      <p:pic>
        <p:nvPicPr>
          <p:cNvPr id="10" name="Afbeelding 9" descr="Fietspunt in kader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832016" y="4005064"/>
            <a:ext cx="1052352" cy="952326"/>
          </a:xfrm>
          <a:prstGeom prst="rect">
            <a:avLst/>
          </a:prstGeom>
        </p:spPr>
      </p:pic>
      <p:cxnSp>
        <p:nvCxnSpPr>
          <p:cNvPr id="14" name="Rechte verbindingslijn 13"/>
          <p:cNvCxnSpPr/>
          <p:nvPr/>
        </p:nvCxnSpPr>
        <p:spPr>
          <a:xfrm flipH="1">
            <a:off x="6516216" y="2276872"/>
            <a:ext cx="406656" cy="504056"/>
          </a:xfrm>
          <a:prstGeom prst="line">
            <a:avLst/>
          </a:prstGeom>
          <a:ln w="254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/>
          <p:cNvCxnSpPr>
            <a:stCxn id="7" idx="1"/>
          </p:cNvCxnSpPr>
          <p:nvPr/>
        </p:nvCxnSpPr>
        <p:spPr>
          <a:xfrm flipH="1">
            <a:off x="5796136" y="2204864"/>
            <a:ext cx="1080120" cy="728464"/>
          </a:xfrm>
          <a:prstGeom prst="line">
            <a:avLst/>
          </a:prstGeom>
          <a:ln w="254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/>
          <p:cNvCxnSpPr/>
          <p:nvPr/>
        </p:nvCxnSpPr>
        <p:spPr>
          <a:xfrm flipH="1" flipV="1">
            <a:off x="3203848" y="4077072"/>
            <a:ext cx="3647016" cy="360040"/>
          </a:xfrm>
          <a:prstGeom prst="line">
            <a:avLst/>
          </a:prstGeom>
          <a:ln w="254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/>
          <a:srcRect l="1494" t="51323" r="5673"/>
          <a:stretch>
            <a:fillRect/>
          </a:stretch>
        </p:blipFill>
        <p:spPr bwMode="auto">
          <a:xfrm>
            <a:off x="107504" y="2991460"/>
            <a:ext cx="8856984" cy="36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512" y="1052736"/>
            <a:ext cx="6732240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52400" y="111696"/>
            <a:ext cx="8812088" cy="52322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sz="2800" b="1" dirty="0" smtClean="0">
                <a:solidFill>
                  <a:srgbClr val="336600"/>
                </a:solidFill>
              </a:rPr>
              <a:t>Lokeren, </a:t>
            </a:r>
            <a:r>
              <a:rPr lang="nl-BE" sz="2800" b="1" dirty="0" smtClean="0">
                <a:solidFill>
                  <a:srgbClr val="FF0000"/>
                </a:solidFill>
              </a:rPr>
              <a:t>optimalisatie sporen en perrons </a:t>
            </a:r>
            <a:endParaRPr lang="nl-BE" sz="2800" b="1" dirty="0">
              <a:solidFill>
                <a:srgbClr val="FF0000"/>
              </a:solidFill>
            </a:endParaRPr>
          </a:p>
        </p:txBody>
      </p:sp>
      <p:cxnSp>
        <p:nvCxnSpPr>
          <p:cNvPr id="6" name="Rechte verbindingslijn 5"/>
          <p:cNvCxnSpPr/>
          <p:nvPr/>
        </p:nvCxnSpPr>
        <p:spPr>
          <a:xfrm>
            <a:off x="323528" y="6669360"/>
            <a:ext cx="8496944" cy="0"/>
          </a:xfrm>
          <a:prstGeom prst="line">
            <a:avLst/>
          </a:prstGeom>
          <a:ln w="158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52400" y="111696"/>
            <a:ext cx="8812088" cy="52322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sz="2800" b="1" dirty="0" smtClean="0">
                <a:solidFill>
                  <a:srgbClr val="336600"/>
                </a:solidFill>
              </a:rPr>
              <a:t>Lokeren, Masterplan: </a:t>
            </a:r>
            <a:r>
              <a:rPr lang="nl-BE" sz="2800" b="1" dirty="0" smtClean="0">
                <a:solidFill>
                  <a:srgbClr val="FF0000"/>
                </a:solidFill>
              </a:rPr>
              <a:t>het station centraal</a:t>
            </a:r>
            <a:endParaRPr lang="nl-BE" sz="2800" b="1" dirty="0">
              <a:solidFill>
                <a:srgbClr val="FF0000"/>
              </a:solidFill>
            </a:endParaRPr>
          </a:p>
        </p:txBody>
      </p:sp>
      <p:cxnSp>
        <p:nvCxnSpPr>
          <p:cNvPr id="3" name="Rechte verbindingslijn 2"/>
          <p:cNvCxnSpPr/>
          <p:nvPr/>
        </p:nvCxnSpPr>
        <p:spPr>
          <a:xfrm>
            <a:off x="323528" y="6669360"/>
            <a:ext cx="8496944" cy="0"/>
          </a:xfrm>
          <a:prstGeom prst="line">
            <a:avLst/>
          </a:prstGeom>
          <a:ln w="158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fbeelding 3" descr="Stad en station samen sterk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1848447"/>
            <a:ext cx="9144000" cy="4748905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179512" y="548680"/>
            <a:ext cx="63690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b="1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Multimodaal en verdicht ruimtelijk weefsel: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pleinen in zone 30 met diverse ‘wegen’ naar het station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stallingen, halten, K+R-zone, parking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52400" y="111696"/>
            <a:ext cx="8991600" cy="52322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sz="2800" b="1" dirty="0" smtClean="0">
                <a:solidFill>
                  <a:srgbClr val="336600"/>
                </a:solidFill>
              </a:rPr>
              <a:t>Lokeren</a:t>
            </a:r>
            <a:r>
              <a:rPr lang="nl-BE" sz="2800" b="1" dirty="0" smtClean="0">
                <a:solidFill>
                  <a:srgbClr val="336600"/>
                </a:solidFill>
              </a:rPr>
              <a:t>: </a:t>
            </a:r>
            <a:r>
              <a:rPr lang="nl-BE" sz="2800" b="1" dirty="0" smtClean="0">
                <a:solidFill>
                  <a:srgbClr val="FF0000"/>
                </a:solidFill>
              </a:rPr>
              <a:t>ruimtelijke integratie busstation</a:t>
            </a:r>
            <a:endParaRPr lang="nl-BE" sz="2800" b="1" dirty="0">
              <a:solidFill>
                <a:srgbClr val="FF0000"/>
              </a:solidFill>
            </a:endParaRPr>
          </a:p>
        </p:txBody>
      </p:sp>
      <p:cxnSp>
        <p:nvCxnSpPr>
          <p:cNvPr id="3" name="Rechte verbindingslijn 2"/>
          <p:cNvCxnSpPr/>
          <p:nvPr/>
        </p:nvCxnSpPr>
        <p:spPr>
          <a:xfrm>
            <a:off x="323528" y="6669360"/>
            <a:ext cx="8496944" cy="0"/>
          </a:xfrm>
          <a:prstGeom prst="line">
            <a:avLst/>
          </a:prstGeom>
          <a:ln w="158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3528" y="1484784"/>
            <a:ext cx="7128792" cy="2473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 descr="Stad en station samen sterk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323528" y="4149080"/>
            <a:ext cx="7185428" cy="240412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kstvak 7"/>
          <p:cNvSpPr txBox="1"/>
          <p:nvPr/>
        </p:nvSpPr>
        <p:spPr>
          <a:xfrm>
            <a:off x="179512" y="548680"/>
            <a:ext cx="80329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Busstation:   </a:t>
            </a:r>
            <a:r>
              <a:rPr lang="nl-BE" b="1" u="sng" dirty="0" smtClean="0">
                <a:solidFill>
                  <a:srgbClr val="FF0000"/>
                </a:solidFill>
              </a:rPr>
              <a:t>ruimteverslindend</a:t>
            </a: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    of        </a:t>
            </a:r>
            <a:r>
              <a:rPr lang="nl-BE" b="1" u="sng" dirty="0" smtClean="0">
                <a:solidFill>
                  <a:srgbClr val="336600"/>
                </a:solidFill>
              </a:rPr>
              <a:t>compact</a:t>
            </a: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en meer pleinruimte</a:t>
            </a:r>
          </a:p>
        </p:txBody>
      </p:sp>
      <p:sp>
        <p:nvSpPr>
          <p:cNvPr id="9" name="Vrije vorm 8"/>
          <p:cNvSpPr/>
          <p:nvPr/>
        </p:nvSpPr>
        <p:spPr>
          <a:xfrm>
            <a:off x="5391807" y="1156138"/>
            <a:ext cx="1019503" cy="3857296"/>
          </a:xfrm>
          <a:custGeom>
            <a:avLst/>
            <a:gdLst>
              <a:gd name="connsiteX0" fmla="*/ 0 w 1019503"/>
              <a:gd name="connsiteY0" fmla="*/ 0 h 3857296"/>
              <a:gd name="connsiteX1" fmla="*/ 52552 w 1019503"/>
              <a:gd name="connsiteY1" fmla="*/ 3836276 h 3857296"/>
              <a:gd name="connsiteX2" fmla="*/ 1019503 w 1019503"/>
              <a:gd name="connsiteY2" fmla="*/ 3857296 h 3857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9503" h="3857296">
                <a:moveTo>
                  <a:pt x="0" y="0"/>
                </a:moveTo>
                <a:lnTo>
                  <a:pt x="52552" y="3836276"/>
                </a:lnTo>
                <a:lnTo>
                  <a:pt x="1019503" y="3857296"/>
                </a:lnTo>
              </a:path>
            </a:pathLst>
          </a:custGeom>
          <a:ln w="38100">
            <a:solidFill>
              <a:srgbClr val="3366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0" name="Vrije vorm 9"/>
          <p:cNvSpPr/>
          <p:nvPr/>
        </p:nvSpPr>
        <p:spPr>
          <a:xfrm>
            <a:off x="2555776" y="1124744"/>
            <a:ext cx="1584176" cy="1800200"/>
          </a:xfrm>
          <a:custGeom>
            <a:avLst/>
            <a:gdLst>
              <a:gd name="connsiteX0" fmla="*/ 0 w 1019503"/>
              <a:gd name="connsiteY0" fmla="*/ 0 h 3857296"/>
              <a:gd name="connsiteX1" fmla="*/ 52552 w 1019503"/>
              <a:gd name="connsiteY1" fmla="*/ 3836276 h 3857296"/>
              <a:gd name="connsiteX2" fmla="*/ 1019503 w 1019503"/>
              <a:gd name="connsiteY2" fmla="*/ 3857296 h 3857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9503" h="3857296">
                <a:moveTo>
                  <a:pt x="0" y="0"/>
                </a:moveTo>
                <a:lnTo>
                  <a:pt x="52552" y="3836276"/>
                </a:lnTo>
                <a:lnTo>
                  <a:pt x="1019503" y="3857296"/>
                </a:lnTo>
              </a:path>
            </a:pathLst>
          </a:custGeom>
          <a:ln w="3810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 dirty="0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2533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4572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224408" y="119390"/>
            <a:ext cx="8812088" cy="52322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sz="2800" b="1" dirty="0" smtClean="0">
                <a:solidFill>
                  <a:srgbClr val="336600"/>
                </a:solidFill>
              </a:rPr>
              <a:t>Gent-Dampoort, </a:t>
            </a:r>
            <a:r>
              <a:rPr lang="nl-BE" sz="2800" b="1" dirty="0" smtClean="0">
                <a:solidFill>
                  <a:srgbClr val="FF0000"/>
                </a:solidFill>
              </a:rPr>
              <a:t>station met knooppuntfunctie</a:t>
            </a:r>
            <a:endParaRPr lang="nl-BE" sz="2800" b="1" dirty="0">
              <a:solidFill>
                <a:srgbClr val="FF0000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251520" y="692696"/>
            <a:ext cx="86409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Bouw wegtunnel (R40) mag verbreding spoorwegareaal niet hypothekeren.</a:t>
            </a: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Gent-Dampoort moet verbouwd kunnen worden voor meer spoorverkeer:</a:t>
            </a:r>
          </a:p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rgbClr val="006600"/>
                </a:solidFill>
              </a:rPr>
              <a:t> Variant 1: aan pleinzijde, bijkomend perron naast derde al bestaande spoor</a:t>
            </a:r>
            <a:br>
              <a:rPr lang="nl-BE" b="1" dirty="0" smtClean="0">
                <a:solidFill>
                  <a:srgbClr val="006600"/>
                </a:solidFill>
              </a:rPr>
            </a:br>
            <a:r>
              <a:rPr lang="nl-BE" b="1" dirty="0" smtClean="0">
                <a:solidFill>
                  <a:srgbClr val="006600"/>
                </a:solidFill>
              </a:rPr>
              <a:t/>
            </a:r>
            <a:br>
              <a:rPr lang="nl-BE" b="1" dirty="0" smtClean="0">
                <a:solidFill>
                  <a:srgbClr val="006600"/>
                </a:solidFill>
              </a:rPr>
            </a:br>
            <a:endParaRPr lang="nl-BE" b="1" dirty="0" smtClean="0">
              <a:solidFill>
                <a:srgbClr val="0066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rgbClr val="006600"/>
                </a:solidFill>
              </a:rPr>
              <a:t/>
            </a:r>
            <a:br>
              <a:rPr lang="nl-BE" b="1" dirty="0" smtClean="0">
                <a:solidFill>
                  <a:srgbClr val="006600"/>
                </a:solidFill>
              </a:rPr>
            </a:br>
            <a:r>
              <a:rPr lang="nl-BE" b="1" dirty="0" smtClean="0">
                <a:solidFill>
                  <a:srgbClr val="006600"/>
                </a:solidFill>
              </a:rPr>
              <a:t/>
            </a:r>
            <a:br>
              <a:rPr lang="nl-BE" b="1" dirty="0" smtClean="0">
                <a:solidFill>
                  <a:srgbClr val="006600"/>
                </a:solidFill>
              </a:rPr>
            </a:br>
            <a:r>
              <a:rPr lang="nl-BE" b="1" dirty="0" smtClean="0">
                <a:solidFill>
                  <a:srgbClr val="006600"/>
                </a:solidFill>
              </a:rPr>
              <a:t/>
            </a:r>
            <a:br>
              <a:rPr lang="nl-BE" b="1" dirty="0" smtClean="0">
                <a:solidFill>
                  <a:srgbClr val="006600"/>
                </a:solidFill>
              </a:rPr>
            </a:br>
            <a:r>
              <a:rPr lang="nl-BE" b="1" dirty="0" smtClean="0">
                <a:solidFill>
                  <a:srgbClr val="006600"/>
                </a:solidFill>
              </a:rPr>
              <a:t/>
            </a:r>
            <a:br>
              <a:rPr lang="nl-BE" b="1" dirty="0" smtClean="0">
                <a:solidFill>
                  <a:srgbClr val="006600"/>
                </a:solidFill>
              </a:rPr>
            </a:br>
            <a:r>
              <a:rPr lang="nl-BE" b="1" dirty="0" smtClean="0">
                <a:solidFill>
                  <a:srgbClr val="006600"/>
                </a:solidFill>
              </a:rPr>
              <a:t/>
            </a:r>
            <a:br>
              <a:rPr lang="nl-BE" b="1" dirty="0" smtClean="0">
                <a:solidFill>
                  <a:srgbClr val="006600"/>
                </a:solidFill>
              </a:rPr>
            </a:br>
            <a:endParaRPr lang="nl-BE" b="1" dirty="0" smtClean="0">
              <a:solidFill>
                <a:srgbClr val="0066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rgbClr val="006600"/>
                </a:solidFill>
              </a:rPr>
              <a:t> Variant 2: vier sporen aan twee perrons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512" y="4725144"/>
            <a:ext cx="8654096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512" y="2035116"/>
            <a:ext cx="8963581" cy="2113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Rechte verbindingslijn 9"/>
          <p:cNvCxnSpPr/>
          <p:nvPr/>
        </p:nvCxnSpPr>
        <p:spPr>
          <a:xfrm>
            <a:off x="323528" y="6669360"/>
            <a:ext cx="8496944" cy="0"/>
          </a:xfrm>
          <a:prstGeom prst="line">
            <a:avLst/>
          </a:prstGeom>
          <a:ln w="158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 dirty="0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2533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4572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224408" y="119390"/>
            <a:ext cx="8812088" cy="52322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sz="2800" b="1" dirty="0" smtClean="0">
                <a:solidFill>
                  <a:srgbClr val="336600"/>
                </a:solidFill>
              </a:rPr>
              <a:t>Gent-Dampoort, </a:t>
            </a:r>
            <a:r>
              <a:rPr lang="nl-BE" sz="2800" b="1" dirty="0" smtClean="0">
                <a:solidFill>
                  <a:srgbClr val="FF0000"/>
                </a:solidFill>
              </a:rPr>
              <a:t>station met knooppuntfunctie</a:t>
            </a:r>
            <a:endParaRPr lang="nl-BE" sz="2800" b="1" dirty="0">
              <a:solidFill>
                <a:srgbClr val="FF0000"/>
              </a:solidFill>
            </a:endParaRPr>
          </a:p>
        </p:txBody>
      </p:sp>
      <p:cxnSp>
        <p:nvCxnSpPr>
          <p:cNvPr id="10" name="Rechte verbindingslijn 9"/>
          <p:cNvCxnSpPr/>
          <p:nvPr/>
        </p:nvCxnSpPr>
        <p:spPr>
          <a:xfrm>
            <a:off x="323528" y="6669360"/>
            <a:ext cx="8496944" cy="0"/>
          </a:xfrm>
          <a:prstGeom prst="line">
            <a:avLst/>
          </a:prstGeom>
          <a:ln w="158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36513" y="2348879"/>
            <a:ext cx="9150041" cy="4248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kstvak 11"/>
          <p:cNvSpPr txBox="1"/>
          <p:nvPr/>
        </p:nvSpPr>
        <p:spPr>
          <a:xfrm>
            <a:off x="179512" y="476672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Ontwerp tramnet gericht op reizigerscomfort: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Vier perrons elk 45 m lang, keerlus + bushalten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Publiek domein afgestemd op de overstap</a:t>
            </a:r>
          </a:p>
        </p:txBody>
      </p:sp>
      <p:cxnSp>
        <p:nvCxnSpPr>
          <p:cNvPr id="13" name="Rechte verbindingslijn 12"/>
          <p:cNvCxnSpPr/>
          <p:nvPr/>
        </p:nvCxnSpPr>
        <p:spPr>
          <a:xfrm flipH="1">
            <a:off x="3275856" y="2924944"/>
            <a:ext cx="576064" cy="1445967"/>
          </a:xfrm>
          <a:prstGeom prst="line">
            <a:avLst/>
          </a:prstGeom>
          <a:ln w="254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fbeelding 14" descr="Trein met klok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052283" y="2060848"/>
            <a:ext cx="1167789" cy="1008112"/>
          </a:xfrm>
          <a:prstGeom prst="rect">
            <a:avLst/>
          </a:prstGeom>
        </p:spPr>
      </p:pic>
      <p:pic>
        <p:nvPicPr>
          <p:cNvPr id="16" name="Afbeelding 15" descr="Tram in kader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2915816" y="1994647"/>
            <a:ext cx="1065435" cy="1074313"/>
          </a:xfrm>
          <a:prstGeom prst="rect">
            <a:avLst/>
          </a:prstGeom>
        </p:spPr>
      </p:pic>
      <p:cxnSp>
        <p:nvCxnSpPr>
          <p:cNvPr id="17" name="Rechte verbindingslijn 16"/>
          <p:cNvCxnSpPr/>
          <p:nvPr/>
        </p:nvCxnSpPr>
        <p:spPr>
          <a:xfrm flipH="1">
            <a:off x="4283968" y="3068960"/>
            <a:ext cx="576064" cy="1008112"/>
          </a:xfrm>
          <a:prstGeom prst="line">
            <a:avLst/>
          </a:prstGeom>
          <a:ln w="254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Afbeelding 17" descr="Bushalte.jp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6494993" y="2043199"/>
            <a:ext cx="1101343" cy="1025761"/>
          </a:xfrm>
          <a:prstGeom prst="rect">
            <a:avLst/>
          </a:prstGeom>
        </p:spPr>
      </p:pic>
      <p:cxnSp>
        <p:nvCxnSpPr>
          <p:cNvPr id="19" name="Rechte verbindingslijn 18"/>
          <p:cNvCxnSpPr/>
          <p:nvPr/>
        </p:nvCxnSpPr>
        <p:spPr>
          <a:xfrm flipH="1">
            <a:off x="4860032" y="3068960"/>
            <a:ext cx="2016224" cy="2016224"/>
          </a:xfrm>
          <a:prstGeom prst="line">
            <a:avLst/>
          </a:prstGeom>
          <a:ln w="254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Afbeelding 20" descr="Fietspunt in kader.JP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5364088" y="2060848"/>
            <a:ext cx="1052352" cy="952326"/>
          </a:xfrm>
          <a:prstGeom prst="rect">
            <a:avLst/>
          </a:prstGeom>
        </p:spPr>
      </p:pic>
      <p:cxnSp>
        <p:nvCxnSpPr>
          <p:cNvPr id="23" name="Rechte verbindingslijn 22"/>
          <p:cNvCxnSpPr/>
          <p:nvPr/>
        </p:nvCxnSpPr>
        <p:spPr>
          <a:xfrm flipH="1">
            <a:off x="4436368" y="2996952"/>
            <a:ext cx="1215752" cy="1368152"/>
          </a:xfrm>
          <a:prstGeom prst="line">
            <a:avLst/>
          </a:prstGeom>
          <a:ln w="254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 dirty="0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2533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4572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52400" y="119390"/>
            <a:ext cx="8812088" cy="52322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sz="2800" b="1" dirty="0" smtClean="0">
                <a:solidFill>
                  <a:srgbClr val="336600"/>
                </a:solidFill>
              </a:rPr>
              <a:t>Vervoerregioraad,  </a:t>
            </a:r>
            <a:r>
              <a:rPr lang="nl-BE" sz="2800" b="1" dirty="0" smtClean="0">
                <a:solidFill>
                  <a:srgbClr val="FF0000"/>
                </a:solidFill>
              </a:rPr>
              <a:t>VRR</a:t>
            </a:r>
            <a:endParaRPr lang="nl-BE" sz="2800" b="1" dirty="0">
              <a:solidFill>
                <a:srgbClr val="FF0000"/>
              </a:solidFill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179512" y="548680"/>
            <a:ext cx="86409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l-BE" dirty="0" smtClean="0"/>
              <a:t>VRR leden:</a:t>
            </a:r>
          </a:p>
          <a:p>
            <a:endParaRPr lang="nl-BE" dirty="0" smtClean="0"/>
          </a:p>
          <a:p>
            <a:pPr>
              <a:buFont typeface="Arial" pitchFamily="34" charset="0"/>
              <a:buChar char="•"/>
            </a:pPr>
            <a:r>
              <a:rPr lang="nl-BE" dirty="0" smtClean="0"/>
              <a:t> Minstens één vertegenwoordiger van elke gemeente in de vervoerregio</a:t>
            </a:r>
          </a:p>
          <a:p>
            <a:pPr>
              <a:buFont typeface="Arial" pitchFamily="34" charset="0"/>
              <a:buChar char="•"/>
            </a:pPr>
            <a:r>
              <a:rPr lang="nl-BE" dirty="0" smtClean="0"/>
              <a:t> Departement Mobiliteit en Openbare Werken; (MOW)</a:t>
            </a:r>
          </a:p>
          <a:p>
            <a:pPr>
              <a:buFont typeface="Arial" pitchFamily="34" charset="0"/>
              <a:buChar char="•"/>
            </a:pPr>
            <a:r>
              <a:rPr lang="nl-BE" dirty="0" smtClean="0"/>
              <a:t> Agentschap Wegen en Verkeer;</a:t>
            </a:r>
          </a:p>
          <a:p>
            <a:pPr>
              <a:buFont typeface="Arial" pitchFamily="34" charset="0"/>
              <a:buChar char="•"/>
            </a:pPr>
            <a:r>
              <a:rPr lang="nl-BE" dirty="0" smtClean="0"/>
              <a:t> Interne exploitant van kernnet en aanvullend net;</a:t>
            </a:r>
          </a:p>
          <a:p>
            <a:pPr>
              <a:buFont typeface="Arial" pitchFamily="34" charset="0"/>
              <a:buChar char="•"/>
            </a:pPr>
            <a:r>
              <a:rPr lang="nl-BE" dirty="0" smtClean="0"/>
              <a:t> De Vlaamse Waterweg nv</a:t>
            </a:r>
          </a:p>
          <a:p>
            <a:endParaRPr lang="nl-BE" dirty="0" smtClean="0">
              <a:solidFill>
                <a:srgbClr val="336600"/>
              </a:solidFill>
            </a:endParaRPr>
          </a:p>
          <a:p>
            <a:r>
              <a:rPr lang="nl-BE" dirty="0" smtClean="0">
                <a:solidFill>
                  <a:srgbClr val="336600"/>
                </a:solidFill>
              </a:rPr>
              <a:t>NMBS en Infrabel niet vertegenwoordigd?</a:t>
            </a:r>
          </a:p>
          <a:p>
            <a:r>
              <a:rPr lang="nl-BE" dirty="0" smtClean="0"/>
              <a:t>.</a:t>
            </a:r>
          </a:p>
          <a:p>
            <a:endParaRPr lang="nl-BE" dirty="0" smtClean="0"/>
          </a:p>
          <a:p>
            <a:r>
              <a:rPr lang="nl-BE" dirty="0" smtClean="0"/>
              <a:t>VRR heeft twee voorzitters:</a:t>
            </a:r>
          </a:p>
          <a:p>
            <a:pPr>
              <a:buFont typeface="Arial" pitchFamily="34" charset="0"/>
              <a:buChar char="•"/>
            </a:pPr>
            <a:r>
              <a:rPr lang="nl-BE" dirty="0" smtClean="0"/>
              <a:t> van MOW (heeft regierol in VRR) </a:t>
            </a:r>
          </a:p>
          <a:p>
            <a:pPr>
              <a:buFont typeface="Arial" pitchFamily="34" charset="0"/>
              <a:buChar char="•"/>
            </a:pPr>
            <a:r>
              <a:rPr lang="nl-BE" dirty="0" smtClean="0"/>
              <a:t> een politieke voorzitter van een der betrokken gemeenten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23528" y="5376320"/>
            <a:ext cx="8496944" cy="13650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Rechte verbindingslijn 7"/>
          <p:cNvCxnSpPr/>
          <p:nvPr/>
        </p:nvCxnSpPr>
        <p:spPr>
          <a:xfrm>
            <a:off x="395536" y="5085184"/>
            <a:ext cx="8496944" cy="0"/>
          </a:xfrm>
          <a:prstGeom prst="line">
            <a:avLst/>
          </a:prstGeom>
          <a:ln w="158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/>
          <p:cNvCxnSpPr/>
          <p:nvPr/>
        </p:nvCxnSpPr>
        <p:spPr>
          <a:xfrm>
            <a:off x="395536" y="6669360"/>
            <a:ext cx="8496944" cy="0"/>
          </a:xfrm>
          <a:prstGeom prst="line">
            <a:avLst/>
          </a:prstGeom>
          <a:ln w="158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52400" y="111696"/>
            <a:ext cx="8812088" cy="52322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sz="2800" b="1" dirty="0" smtClean="0">
                <a:solidFill>
                  <a:srgbClr val="336600"/>
                </a:solidFill>
              </a:rPr>
              <a:t>S-trein</a:t>
            </a:r>
            <a:r>
              <a:rPr lang="nl-BE" sz="2800" b="1" dirty="0" smtClean="0">
                <a:solidFill>
                  <a:srgbClr val="336600"/>
                </a:solidFill>
              </a:rPr>
              <a:t> Waas &amp; Dender, </a:t>
            </a:r>
            <a:r>
              <a:rPr lang="nl-BE" sz="2800" b="1" dirty="0" smtClean="0">
                <a:solidFill>
                  <a:srgbClr val="FF0000"/>
                </a:solidFill>
              </a:rPr>
              <a:t>regionale treinverbinding</a:t>
            </a:r>
            <a:endParaRPr lang="nl-BE" sz="2800" b="1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1520" y="836712"/>
            <a:ext cx="8338572" cy="5705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Rechte verbindingslijn 3"/>
          <p:cNvCxnSpPr/>
          <p:nvPr/>
        </p:nvCxnSpPr>
        <p:spPr>
          <a:xfrm>
            <a:off x="323528" y="6669360"/>
            <a:ext cx="8496944" cy="0"/>
          </a:xfrm>
          <a:prstGeom prst="line">
            <a:avLst/>
          </a:prstGeom>
          <a:ln w="158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vak 5"/>
          <p:cNvSpPr txBox="1"/>
          <p:nvPr/>
        </p:nvSpPr>
        <p:spPr>
          <a:xfrm rot="962513">
            <a:off x="6372200" y="729527"/>
            <a:ext cx="2403222" cy="369332"/>
          </a:xfrm>
          <a:prstGeom prst="rect">
            <a:avLst/>
          </a:prstGeom>
          <a:noFill/>
          <a:ln w="25400" cmpd="sng">
            <a:solidFill>
              <a:srgbClr val="336600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nl-BE" dirty="0" smtClean="0">
                <a:solidFill>
                  <a:srgbClr val="336600"/>
                </a:solidFill>
              </a:rPr>
              <a:t>Zie details in bijlage 3</a:t>
            </a:r>
            <a:endParaRPr lang="nl-BE" dirty="0">
              <a:solidFill>
                <a:srgbClr val="336600"/>
              </a:solidFill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52400" y="111696"/>
            <a:ext cx="8812088" cy="52322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sz="2800" b="1" dirty="0" smtClean="0">
                <a:solidFill>
                  <a:srgbClr val="336600"/>
                </a:solidFill>
              </a:rPr>
              <a:t>L54, onderdeel van </a:t>
            </a:r>
            <a:r>
              <a:rPr lang="nl-BE" sz="2800" b="1" dirty="0" smtClean="0">
                <a:solidFill>
                  <a:srgbClr val="FF0000"/>
                </a:solidFill>
              </a:rPr>
              <a:t>sneltram</a:t>
            </a:r>
            <a:endParaRPr lang="nl-BE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4" name="Rechte verbindingslijn 3"/>
          <p:cNvCxnSpPr/>
          <p:nvPr/>
        </p:nvCxnSpPr>
        <p:spPr>
          <a:xfrm>
            <a:off x="323528" y="6669360"/>
            <a:ext cx="8496944" cy="0"/>
          </a:xfrm>
          <a:prstGeom prst="line">
            <a:avLst/>
          </a:prstGeom>
          <a:ln w="158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512" y="1052736"/>
            <a:ext cx="6408712" cy="4961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22.jpg"/>
          <p:cNvPicPr/>
          <p:nvPr/>
        </p:nvPicPr>
        <p:blipFill>
          <a:blip r:embed="rId3" cstate="email"/>
          <a:stretch>
            <a:fillRect/>
          </a:stretch>
        </p:blipFill>
        <p:spPr>
          <a:xfrm>
            <a:off x="5868144" y="908720"/>
            <a:ext cx="2992689" cy="2232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27.jpg"/>
          <p:cNvPicPr/>
          <p:nvPr/>
        </p:nvPicPr>
        <p:blipFill>
          <a:blip r:embed="rId4" cstate="email"/>
          <a:stretch>
            <a:fillRect/>
          </a:stretch>
        </p:blipFill>
        <p:spPr>
          <a:xfrm>
            <a:off x="5940152" y="4437112"/>
            <a:ext cx="2880320" cy="20725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52400" y="111696"/>
            <a:ext cx="8812088" cy="52322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sz="2800" b="1" dirty="0" smtClean="0">
                <a:solidFill>
                  <a:srgbClr val="336600"/>
                </a:solidFill>
              </a:rPr>
              <a:t>S-trein</a:t>
            </a:r>
            <a:r>
              <a:rPr lang="nl-BE" sz="2800" b="1" dirty="0" smtClean="0">
                <a:solidFill>
                  <a:srgbClr val="336600"/>
                </a:solidFill>
              </a:rPr>
              <a:t> via Gent-Centrum, </a:t>
            </a:r>
            <a:r>
              <a:rPr lang="nl-BE" sz="2800" b="1" dirty="0" smtClean="0">
                <a:solidFill>
                  <a:srgbClr val="FF0000"/>
                </a:solidFill>
              </a:rPr>
              <a:t>lange termijn</a:t>
            </a:r>
            <a:endParaRPr lang="nl-BE" sz="2800" b="1" dirty="0">
              <a:solidFill>
                <a:srgbClr val="FF0000"/>
              </a:solidFill>
            </a:endParaRPr>
          </a:p>
        </p:txBody>
      </p:sp>
      <p:cxnSp>
        <p:nvCxnSpPr>
          <p:cNvPr id="3" name="Rechte verbindingslijn 2"/>
          <p:cNvCxnSpPr/>
          <p:nvPr/>
        </p:nvCxnSpPr>
        <p:spPr>
          <a:xfrm>
            <a:off x="323528" y="6669360"/>
            <a:ext cx="8496944" cy="0"/>
          </a:xfrm>
          <a:prstGeom prst="line">
            <a:avLst/>
          </a:prstGeom>
          <a:ln w="158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3528" y="1772816"/>
            <a:ext cx="8568952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23528" y="1772816"/>
            <a:ext cx="3456384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kstvak 5"/>
          <p:cNvSpPr txBox="1"/>
          <p:nvPr/>
        </p:nvSpPr>
        <p:spPr>
          <a:xfrm>
            <a:off x="179512" y="476672"/>
            <a:ext cx="8640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Bij verzadiging ringlijn, nieuw ondergronds stadstreintraject </a:t>
            </a:r>
            <a:b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Dampoort – Zuid – Sint-Pieters – Flanders Expo – De Pinte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179512" y="548680"/>
            <a:ext cx="70369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Vier sporen en twee perrons</a:t>
            </a: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Publiek domein voor stappers, trappers en tram en bus, auto’s</a:t>
            </a: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Stationsplein met bouwkundige verdichting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52400" y="111696"/>
            <a:ext cx="8812088" cy="52322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sz="2800" b="1" dirty="0" smtClean="0">
                <a:solidFill>
                  <a:srgbClr val="336600"/>
                </a:solidFill>
              </a:rPr>
              <a:t>Antwerpen-Zuid</a:t>
            </a:r>
            <a:r>
              <a:rPr lang="nl-BE" sz="2800" b="1" dirty="0" smtClean="0">
                <a:solidFill>
                  <a:srgbClr val="336600"/>
                </a:solidFill>
              </a:rPr>
              <a:t>, in kader van Routeplan 2030 </a:t>
            </a:r>
            <a:endParaRPr lang="nl-BE" sz="2800" b="1" dirty="0">
              <a:solidFill>
                <a:srgbClr val="3366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1520" y="1981994"/>
            <a:ext cx="7416824" cy="4643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Rechte verbindingslijn 4"/>
          <p:cNvCxnSpPr/>
          <p:nvPr/>
        </p:nvCxnSpPr>
        <p:spPr>
          <a:xfrm>
            <a:off x="323528" y="6669360"/>
            <a:ext cx="8496944" cy="0"/>
          </a:xfrm>
          <a:prstGeom prst="line">
            <a:avLst/>
          </a:prstGeom>
          <a:ln w="158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fbeelding 5" descr="Trein met klok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052283" y="2060848"/>
            <a:ext cx="1167789" cy="1008112"/>
          </a:xfrm>
          <a:prstGeom prst="rect">
            <a:avLst/>
          </a:prstGeom>
        </p:spPr>
      </p:pic>
      <p:pic>
        <p:nvPicPr>
          <p:cNvPr id="7" name="Afbeelding 6" descr="Tram in kader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915816" y="1994647"/>
            <a:ext cx="1065435" cy="1074313"/>
          </a:xfrm>
          <a:prstGeom prst="rect">
            <a:avLst/>
          </a:prstGeom>
        </p:spPr>
      </p:pic>
      <p:pic>
        <p:nvPicPr>
          <p:cNvPr id="8" name="Afbeelding 7" descr="Bushalte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5364088" y="2060848"/>
            <a:ext cx="1101343" cy="1025761"/>
          </a:xfrm>
          <a:prstGeom prst="rect">
            <a:avLst/>
          </a:prstGeom>
        </p:spPr>
      </p:pic>
      <p:pic>
        <p:nvPicPr>
          <p:cNvPr id="9" name="Afbeelding 8" descr="Fietspunt in kader.JP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6543984" y="2116634"/>
            <a:ext cx="1052352" cy="952326"/>
          </a:xfrm>
          <a:prstGeom prst="rect">
            <a:avLst/>
          </a:prstGeom>
        </p:spPr>
      </p:pic>
      <p:cxnSp>
        <p:nvCxnSpPr>
          <p:cNvPr id="10" name="Rechte verbindingslijn 9"/>
          <p:cNvCxnSpPr/>
          <p:nvPr/>
        </p:nvCxnSpPr>
        <p:spPr>
          <a:xfrm flipH="1">
            <a:off x="1763688" y="3068960"/>
            <a:ext cx="1440160" cy="1224136"/>
          </a:xfrm>
          <a:prstGeom prst="line">
            <a:avLst/>
          </a:prstGeom>
          <a:ln w="254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/>
          <p:cNvCxnSpPr>
            <a:stCxn id="8" idx="2"/>
          </p:cNvCxnSpPr>
          <p:nvPr/>
        </p:nvCxnSpPr>
        <p:spPr>
          <a:xfrm flipH="1">
            <a:off x="2051720" y="3086609"/>
            <a:ext cx="3863040" cy="1782551"/>
          </a:xfrm>
          <a:prstGeom prst="line">
            <a:avLst/>
          </a:prstGeom>
          <a:ln w="254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/>
          <p:cNvCxnSpPr/>
          <p:nvPr/>
        </p:nvCxnSpPr>
        <p:spPr>
          <a:xfrm flipH="1">
            <a:off x="2915816" y="3068960"/>
            <a:ext cx="288032" cy="1800200"/>
          </a:xfrm>
          <a:prstGeom prst="line">
            <a:avLst/>
          </a:prstGeom>
          <a:ln w="254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/>
          <p:cNvCxnSpPr/>
          <p:nvPr/>
        </p:nvCxnSpPr>
        <p:spPr>
          <a:xfrm flipH="1">
            <a:off x="3347864" y="3068960"/>
            <a:ext cx="1008112" cy="1872208"/>
          </a:xfrm>
          <a:prstGeom prst="line">
            <a:avLst/>
          </a:prstGeom>
          <a:ln w="254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9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 dirty="0"/>
          </a:p>
        </p:txBody>
      </p:sp>
      <p:sp>
        <p:nvSpPr>
          <p:cNvPr id="173060" name="Rectangle 4"/>
          <p:cNvSpPr>
            <a:spLocks noChangeArrowheads="1"/>
          </p:cNvSpPr>
          <p:nvPr/>
        </p:nvSpPr>
        <p:spPr bwMode="auto">
          <a:xfrm>
            <a:off x="0" y="21145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3061" name="Rectangle 5"/>
          <p:cNvSpPr>
            <a:spLocks noChangeArrowheads="1"/>
          </p:cNvSpPr>
          <p:nvPr/>
        </p:nvSpPr>
        <p:spPr bwMode="auto">
          <a:xfrm>
            <a:off x="0" y="37909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3065" name="Rectangle 9"/>
          <p:cNvSpPr>
            <a:spLocks noChangeArrowheads="1"/>
          </p:cNvSpPr>
          <p:nvPr/>
        </p:nvSpPr>
        <p:spPr bwMode="auto">
          <a:xfrm>
            <a:off x="0" y="23907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 dirty="0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2466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493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 dirty="0"/>
          </a:p>
        </p:txBody>
      </p:sp>
      <p:sp>
        <p:nvSpPr>
          <p:cNvPr id="124932" name="Rectangle 4"/>
          <p:cNvSpPr>
            <a:spLocks noChangeArrowheads="1"/>
          </p:cNvSpPr>
          <p:nvPr/>
        </p:nvSpPr>
        <p:spPr bwMode="auto">
          <a:xfrm>
            <a:off x="0" y="24288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4933" name="Rectangle 5"/>
          <p:cNvSpPr>
            <a:spLocks noChangeArrowheads="1"/>
          </p:cNvSpPr>
          <p:nvPr/>
        </p:nvSpPr>
        <p:spPr bwMode="auto">
          <a:xfrm>
            <a:off x="0" y="48387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79512" y="116632"/>
            <a:ext cx="8812088" cy="58477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sz="3200" b="1" dirty="0" smtClean="0">
                <a:solidFill>
                  <a:srgbClr val="336600"/>
                </a:solidFill>
              </a:rPr>
              <a:t>6. Bijlagen</a:t>
            </a:r>
            <a:endParaRPr lang="nl-BE" sz="3200" b="1" dirty="0">
              <a:solidFill>
                <a:srgbClr val="336600"/>
              </a:solidFill>
            </a:endParaRPr>
          </a:p>
        </p:txBody>
      </p:sp>
      <p:cxnSp>
        <p:nvCxnSpPr>
          <p:cNvPr id="12" name="Rechte verbindingslijn 11"/>
          <p:cNvCxnSpPr/>
          <p:nvPr/>
        </p:nvCxnSpPr>
        <p:spPr>
          <a:xfrm>
            <a:off x="323528" y="6669360"/>
            <a:ext cx="8496944" cy="0"/>
          </a:xfrm>
          <a:prstGeom prst="line">
            <a:avLst/>
          </a:prstGeom>
          <a:ln w="158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Afbeelding 13" descr="_DSC0832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23528" y="938637"/>
            <a:ext cx="8496944" cy="56426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" name="Rechte verbindingslijn 14"/>
          <p:cNvCxnSpPr/>
          <p:nvPr/>
        </p:nvCxnSpPr>
        <p:spPr>
          <a:xfrm>
            <a:off x="179512" y="692696"/>
            <a:ext cx="8640960" cy="0"/>
          </a:xfrm>
          <a:prstGeom prst="line">
            <a:avLst/>
          </a:prstGeom>
          <a:ln w="4762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 dirty="0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2533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4572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52400" y="196334"/>
            <a:ext cx="8812088" cy="369332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b="1" dirty="0" smtClean="0">
                <a:solidFill>
                  <a:srgbClr val="336600"/>
                </a:solidFill>
              </a:rPr>
              <a:t>Bijlage 1: L54: Basisscenario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/>
          <a:srcRect t="12176" r="4319"/>
          <a:stretch>
            <a:fillRect/>
          </a:stretch>
        </p:blipFill>
        <p:spPr bwMode="auto">
          <a:xfrm>
            <a:off x="216024" y="1167900"/>
            <a:ext cx="8748464" cy="5357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kstvak 6"/>
          <p:cNvSpPr txBox="1"/>
          <p:nvPr/>
        </p:nvSpPr>
        <p:spPr>
          <a:xfrm>
            <a:off x="179512" y="764704"/>
            <a:ext cx="878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 3"/>
              </a:rPr>
              <a:t>Korte termijn, behalve verbinding Boom - Willebroek</a:t>
            </a:r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8" name="Rechte verbindingslijn 7"/>
          <p:cNvCxnSpPr/>
          <p:nvPr/>
        </p:nvCxnSpPr>
        <p:spPr>
          <a:xfrm>
            <a:off x="323528" y="6669360"/>
            <a:ext cx="8496944" cy="0"/>
          </a:xfrm>
          <a:prstGeom prst="line">
            <a:avLst/>
          </a:prstGeom>
          <a:ln w="158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9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 dirty="0"/>
          </a:p>
        </p:txBody>
      </p:sp>
      <p:sp>
        <p:nvSpPr>
          <p:cNvPr id="173060" name="Rectangle 4"/>
          <p:cNvSpPr>
            <a:spLocks noChangeArrowheads="1"/>
          </p:cNvSpPr>
          <p:nvPr/>
        </p:nvSpPr>
        <p:spPr bwMode="auto">
          <a:xfrm>
            <a:off x="0" y="21145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3061" name="Rectangle 5"/>
          <p:cNvSpPr>
            <a:spLocks noChangeArrowheads="1"/>
          </p:cNvSpPr>
          <p:nvPr/>
        </p:nvSpPr>
        <p:spPr bwMode="auto">
          <a:xfrm>
            <a:off x="0" y="37909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3065" name="Rectangle 9"/>
          <p:cNvSpPr>
            <a:spLocks noChangeArrowheads="1"/>
          </p:cNvSpPr>
          <p:nvPr/>
        </p:nvSpPr>
        <p:spPr bwMode="auto">
          <a:xfrm>
            <a:off x="0" y="23907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 dirty="0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2466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493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 dirty="0"/>
          </a:p>
        </p:txBody>
      </p:sp>
      <p:sp>
        <p:nvSpPr>
          <p:cNvPr id="124932" name="Rectangle 4"/>
          <p:cNvSpPr>
            <a:spLocks noChangeArrowheads="1"/>
          </p:cNvSpPr>
          <p:nvPr/>
        </p:nvSpPr>
        <p:spPr bwMode="auto">
          <a:xfrm>
            <a:off x="0" y="24288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4933" name="Rectangle 5"/>
          <p:cNvSpPr>
            <a:spLocks noChangeArrowheads="1"/>
          </p:cNvSpPr>
          <p:nvPr/>
        </p:nvSpPr>
        <p:spPr bwMode="auto">
          <a:xfrm>
            <a:off x="0" y="48387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51520" y="1526275"/>
            <a:ext cx="8568952" cy="507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Rechte verbindingslijn 12"/>
          <p:cNvCxnSpPr/>
          <p:nvPr/>
        </p:nvCxnSpPr>
        <p:spPr>
          <a:xfrm>
            <a:off x="323528" y="6669360"/>
            <a:ext cx="8496944" cy="0"/>
          </a:xfrm>
          <a:prstGeom prst="line">
            <a:avLst/>
          </a:prstGeom>
          <a:ln w="158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07504" y="188640"/>
            <a:ext cx="8812088" cy="369332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b="1" dirty="0" smtClean="0">
                <a:solidFill>
                  <a:srgbClr val="336600"/>
                </a:solidFill>
              </a:rPr>
              <a:t>Bijlage 2: L59: Doorgroeiscenario Spoorstrategie Waasland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179512" y="476672"/>
            <a:ext cx="8640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Hoge frequentie bij gemengd verkeer met vrij homogene rijpaden</a:t>
            </a: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Derde spoor Sint-Niklaas – Lokeren is met dit concept overbodig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9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 dirty="0"/>
          </a:p>
        </p:txBody>
      </p:sp>
      <p:sp>
        <p:nvSpPr>
          <p:cNvPr id="173060" name="Rectangle 4"/>
          <p:cNvSpPr>
            <a:spLocks noChangeArrowheads="1"/>
          </p:cNvSpPr>
          <p:nvPr/>
        </p:nvSpPr>
        <p:spPr bwMode="auto">
          <a:xfrm>
            <a:off x="0" y="21145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3061" name="Rectangle 5"/>
          <p:cNvSpPr>
            <a:spLocks noChangeArrowheads="1"/>
          </p:cNvSpPr>
          <p:nvPr/>
        </p:nvSpPr>
        <p:spPr bwMode="auto">
          <a:xfrm>
            <a:off x="0" y="37909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3065" name="Rectangle 9"/>
          <p:cNvSpPr>
            <a:spLocks noChangeArrowheads="1"/>
          </p:cNvSpPr>
          <p:nvPr/>
        </p:nvSpPr>
        <p:spPr bwMode="auto">
          <a:xfrm>
            <a:off x="0" y="23907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 dirty="0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2466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493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 dirty="0"/>
          </a:p>
        </p:txBody>
      </p:sp>
      <p:sp>
        <p:nvSpPr>
          <p:cNvPr id="124932" name="Rectangle 4"/>
          <p:cNvSpPr>
            <a:spLocks noChangeArrowheads="1"/>
          </p:cNvSpPr>
          <p:nvPr/>
        </p:nvSpPr>
        <p:spPr bwMode="auto">
          <a:xfrm>
            <a:off x="0" y="24288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4933" name="Rectangle 5"/>
          <p:cNvSpPr>
            <a:spLocks noChangeArrowheads="1"/>
          </p:cNvSpPr>
          <p:nvPr/>
        </p:nvSpPr>
        <p:spPr bwMode="auto">
          <a:xfrm>
            <a:off x="0" y="48387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Rechte verbindingslijn 12"/>
          <p:cNvCxnSpPr/>
          <p:nvPr/>
        </p:nvCxnSpPr>
        <p:spPr>
          <a:xfrm>
            <a:off x="323528" y="6669360"/>
            <a:ext cx="8496944" cy="0"/>
          </a:xfrm>
          <a:prstGeom prst="line">
            <a:avLst/>
          </a:prstGeom>
          <a:ln w="158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07504" y="188640"/>
            <a:ext cx="8812088" cy="369332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b="1" dirty="0" smtClean="0">
                <a:solidFill>
                  <a:srgbClr val="336600"/>
                </a:solidFill>
              </a:rPr>
              <a:t>Bijlage 3: Station </a:t>
            </a:r>
            <a:r>
              <a:rPr lang="nl-BE" b="1" dirty="0" smtClean="0">
                <a:solidFill>
                  <a:srgbClr val="336600"/>
                </a:solidFill>
              </a:rPr>
              <a:t>Lokeren</a:t>
            </a:r>
            <a:r>
              <a:rPr lang="nl-BE" b="1" dirty="0" smtClean="0">
                <a:solidFill>
                  <a:srgbClr val="336600"/>
                </a:solidFill>
              </a:rPr>
              <a:t>, sporengebruik: niet </a:t>
            </a:r>
            <a:r>
              <a:rPr lang="nl-BE" b="1" dirty="0" smtClean="0">
                <a:solidFill>
                  <a:srgbClr val="FF0000"/>
                </a:solidFill>
              </a:rPr>
              <a:t>economisch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179512" y="476672"/>
            <a:ext cx="86409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Ieder daluur staan twee </a:t>
            </a: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S-treinen</a:t>
            </a: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met personeel vrij lang stil: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Op spoor 4: 41 minuten per uur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Op spoor 3: 50 minuten per uur</a:t>
            </a: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Spoor A wordt niet gebruikt maandag tot vrijdag</a:t>
            </a: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2645072"/>
            <a:ext cx="9136020" cy="3520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9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 dirty="0"/>
          </a:p>
        </p:txBody>
      </p:sp>
      <p:sp>
        <p:nvSpPr>
          <p:cNvPr id="173060" name="Rectangle 4"/>
          <p:cNvSpPr>
            <a:spLocks noChangeArrowheads="1"/>
          </p:cNvSpPr>
          <p:nvPr/>
        </p:nvSpPr>
        <p:spPr bwMode="auto">
          <a:xfrm>
            <a:off x="0" y="21145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3061" name="Rectangle 5"/>
          <p:cNvSpPr>
            <a:spLocks noChangeArrowheads="1"/>
          </p:cNvSpPr>
          <p:nvPr/>
        </p:nvSpPr>
        <p:spPr bwMode="auto">
          <a:xfrm>
            <a:off x="0" y="37909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3065" name="Rectangle 9"/>
          <p:cNvSpPr>
            <a:spLocks noChangeArrowheads="1"/>
          </p:cNvSpPr>
          <p:nvPr/>
        </p:nvSpPr>
        <p:spPr bwMode="auto">
          <a:xfrm>
            <a:off x="0" y="23907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 dirty="0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2466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493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 dirty="0"/>
          </a:p>
        </p:txBody>
      </p:sp>
      <p:sp>
        <p:nvSpPr>
          <p:cNvPr id="124932" name="Rectangle 4"/>
          <p:cNvSpPr>
            <a:spLocks noChangeArrowheads="1"/>
          </p:cNvSpPr>
          <p:nvPr/>
        </p:nvSpPr>
        <p:spPr bwMode="auto">
          <a:xfrm>
            <a:off x="0" y="24288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4933" name="Rectangle 5"/>
          <p:cNvSpPr>
            <a:spLocks noChangeArrowheads="1"/>
          </p:cNvSpPr>
          <p:nvPr/>
        </p:nvSpPr>
        <p:spPr bwMode="auto">
          <a:xfrm>
            <a:off x="0" y="48387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Rechte verbindingslijn 12"/>
          <p:cNvCxnSpPr/>
          <p:nvPr/>
        </p:nvCxnSpPr>
        <p:spPr>
          <a:xfrm>
            <a:off x="323528" y="6669360"/>
            <a:ext cx="8496944" cy="0"/>
          </a:xfrm>
          <a:prstGeom prst="line">
            <a:avLst/>
          </a:prstGeom>
          <a:ln w="158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07504" y="188640"/>
            <a:ext cx="8812088" cy="369332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b="1" dirty="0" smtClean="0">
                <a:solidFill>
                  <a:srgbClr val="336600"/>
                </a:solidFill>
              </a:rPr>
              <a:t>Bijlage 4: L57: Gemengde lijn IC + 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512" y="1916832"/>
            <a:ext cx="8849444" cy="3318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kstvak 14"/>
          <p:cNvSpPr txBox="1"/>
          <p:nvPr/>
        </p:nvSpPr>
        <p:spPr>
          <a:xfrm>
            <a:off x="179512" y="476672"/>
            <a:ext cx="8640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Enkelspoor met in elk station iets meer dubbelspoor + snelle wissels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bij elke kruising 3 à 4 minuten buffertijd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 descr="IMG_8250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-1016" y="-27384"/>
            <a:ext cx="9180512" cy="6885384"/>
          </a:xfrm>
          <a:prstGeom prst="rect">
            <a:avLst/>
          </a:prstGeom>
        </p:spPr>
      </p:pic>
      <p:sp>
        <p:nvSpPr>
          <p:cNvPr id="173059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 dirty="0"/>
          </a:p>
        </p:txBody>
      </p:sp>
      <p:sp>
        <p:nvSpPr>
          <p:cNvPr id="173060" name="Rectangle 4"/>
          <p:cNvSpPr>
            <a:spLocks noChangeArrowheads="1"/>
          </p:cNvSpPr>
          <p:nvPr/>
        </p:nvSpPr>
        <p:spPr bwMode="auto">
          <a:xfrm>
            <a:off x="0" y="21145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3061" name="Rectangle 5"/>
          <p:cNvSpPr>
            <a:spLocks noChangeArrowheads="1"/>
          </p:cNvSpPr>
          <p:nvPr/>
        </p:nvSpPr>
        <p:spPr bwMode="auto">
          <a:xfrm>
            <a:off x="0" y="37909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3065" name="Rectangle 9"/>
          <p:cNvSpPr>
            <a:spLocks noChangeArrowheads="1"/>
          </p:cNvSpPr>
          <p:nvPr/>
        </p:nvSpPr>
        <p:spPr bwMode="auto">
          <a:xfrm>
            <a:off x="0" y="23907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24408" y="111696"/>
            <a:ext cx="8812088" cy="52322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sz="2800" b="1" dirty="0" smtClean="0">
                <a:solidFill>
                  <a:srgbClr val="336600"/>
                </a:solidFill>
              </a:rPr>
              <a:t>Wij zorgen voor een vlotte reis</a:t>
            </a:r>
            <a:endParaRPr lang="nl-BE" sz="2800" b="1" dirty="0">
              <a:solidFill>
                <a:srgbClr val="33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 dirty="0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2533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4572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52400" y="119390"/>
            <a:ext cx="8812088" cy="52322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sz="2800" b="1" dirty="0" smtClean="0">
                <a:solidFill>
                  <a:srgbClr val="336600"/>
                </a:solidFill>
              </a:rPr>
              <a:t>VRR,  </a:t>
            </a:r>
            <a:r>
              <a:rPr lang="nl-BE" sz="2800" b="1" dirty="0" smtClean="0">
                <a:solidFill>
                  <a:srgbClr val="FF0000"/>
                </a:solidFill>
              </a:rPr>
              <a:t>Taak</a:t>
            </a:r>
            <a:endParaRPr lang="nl-BE" sz="2800" b="1" dirty="0">
              <a:solidFill>
                <a:srgbClr val="FF0000"/>
              </a:solidFill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251520" y="692696"/>
            <a:ext cx="864096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nl-BE" dirty="0" smtClean="0"/>
              <a:t> Bewaakt, stuurt en evalueert invulling basisbereikbaarheid</a:t>
            </a:r>
          </a:p>
          <a:p>
            <a:pPr>
              <a:buFont typeface="Arial" pitchFamily="34" charset="0"/>
              <a:buChar char="•"/>
            </a:pPr>
            <a:endParaRPr lang="nl-BE" dirty="0" smtClean="0"/>
          </a:p>
          <a:p>
            <a:pPr>
              <a:buFont typeface="Arial" pitchFamily="34" charset="0"/>
              <a:buChar char="•"/>
            </a:pPr>
            <a:r>
              <a:rPr lang="nl-BE" dirty="0" smtClean="0"/>
              <a:t> Maakt regionaal mobiliteitsplan op = belangrijke mobiliteitsuitdagingen van regio</a:t>
            </a:r>
          </a:p>
          <a:p>
            <a:pPr>
              <a:buFont typeface="Arial" pitchFamily="34" charset="0"/>
              <a:buChar char="•"/>
            </a:pPr>
            <a:endParaRPr lang="nl-BE" dirty="0" smtClean="0"/>
          </a:p>
          <a:p>
            <a:pPr>
              <a:buFont typeface="Arial" pitchFamily="34" charset="0"/>
              <a:buChar char="•"/>
            </a:pPr>
            <a:r>
              <a:rPr lang="nl-BE" dirty="0" smtClean="0"/>
              <a:t> Tekent het openbaar vervoersnetwerk uit op vier niveaus:</a:t>
            </a:r>
            <a:br>
              <a:rPr lang="nl-BE" dirty="0" smtClean="0"/>
            </a:br>
            <a:r>
              <a:rPr lang="nl-BE" b="1" dirty="0" smtClean="0">
                <a:solidFill>
                  <a:srgbClr val="336600"/>
                </a:solidFill>
              </a:rPr>
              <a:t> </a:t>
            </a:r>
          </a:p>
          <a:p>
            <a:pPr marL="800100" lvl="1" indent="-342900">
              <a:buFont typeface="+mj-lt"/>
              <a:buAutoNum type="arabicPeriod"/>
            </a:pPr>
            <a:r>
              <a:rPr lang="nl-BE" sz="2400" b="1" dirty="0" smtClean="0">
                <a:solidFill>
                  <a:srgbClr val="336600"/>
                </a:solidFill>
              </a:rPr>
              <a:t> Treinnet</a:t>
            </a:r>
            <a:br>
              <a:rPr lang="nl-BE" sz="2400" b="1" dirty="0" smtClean="0">
                <a:solidFill>
                  <a:srgbClr val="336600"/>
                </a:solidFill>
              </a:rPr>
            </a:br>
            <a:r>
              <a:rPr lang="nl-BE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</a:t>
            </a:r>
          </a:p>
          <a:p>
            <a:pPr marL="800100" lvl="1" indent="-342900">
              <a:buFont typeface="+mj-lt"/>
              <a:buAutoNum type="arabicPeriod"/>
            </a:pPr>
            <a:r>
              <a:rPr lang="nl-BE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Kernnet  </a:t>
            </a:r>
            <a:br>
              <a:rPr lang="nl-BE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nl-BE" sz="24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nl-BE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Aanvullend net </a:t>
            </a:r>
            <a:br>
              <a:rPr lang="nl-BE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nl-BE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800100" lvl="1" indent="-342900">
              <a:buFont typeface="+mj-lt"/>
              <a:buAutoNum type="arabicPeriod"/>
            </a:pPr>
            <a:r>
              <a:rPr lang="nl-BE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Vervoer op maat</a:t>
            </a:r>
            <a:endParaRPr lang="nl-BE" sz="2400" dirty="0" smtClean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5373216"/>
            <a:ext cx="8496944" cy="13650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Rechte verbindingslijn 7"/>
          <p:cNvCxnSpPr/>
          <p:nvPr/>
        </p:nvCxnSpPr>
        <p:spPr>
          <a:xfrm>
            <a:off x="395536" y="5373216"/>
            <a:ext cx="8496944" cy="0"/>
          </a:xfrm>
          <a:prstGeom prst="line">
            <a:avLst/>
          </a:prstGeom>
          <a:ln w="158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/>
          <p:cNvCxnSpPr/>
          <p:nvPr/>
        </p:nvCxnSpPr>
        <p:spPr>
          <a:xfrm>
            <a:off x="395536" y="6669360"/>
            <a:ext cx="8496944" cy="0"/>
          </a:xfrm>
          <a:prstGeom prst="line">
            <a:avLst/>
          </a:prstGeom>
          <a:ln w="158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 dirty="0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2533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4572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52400" y="119390"/>
            <a:ext cx="8812088" cy="52322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BE" sz="2800" b="1" dirty="0" smtClean="0">
                <a:solidFill>
                  <a:srgbClr val="336600"/>
                </a:solidFill>
              </a:rPr>
              <a:t>Samenwerken aan </a:t>
            </a:r>
            <a:r>
              <a:rPr lang="nl-BE" sz="2800" b="1" dirty="0" smtClean="0">
                <a:solidFill>
                  <a:srgbClr val="FF0000"/>
                </a:solidFill>
              </a:rPr>
              <a:t>treinnet </a:t>
            </a:r>
            <a:r>
              <a:rPr lang="nl-BE" sz="2800" b="1" dirty="0" smtClean="0">
                <a:solidFill>
                  <a:srgbClr val="336600"/>
                </a:solidFill>
              </a:rPr>
              <a:t>in vervoerregio’s</a:t>
            </a:r>
            <a:endParaRPr lang="nl-BE" sz="2800" b="1" dirty="0">
              <a:solidFill>
                <a:srgbClr val="336600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251520" y="601518"/>
            <a:ext cx="864096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l-BE" sz="2800" b="1" i="1" dirty="0" smtClean="0">
                <a:solidFill>
                  <a:srgbClr val="336600"/>
                </a:solidFill>
              </a:rPr>
              <a:t>Globaal  - 	netwerk + lijn + stations</a:t>
            </a:r>
          </a:p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NMBS + </a:t>
            </a: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Infrabel</a:t>
            </a: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+ MOW + Provincies + Havenbedrijven Antwerpen + Gent</a:t>
            </a:r>
          </a:p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Regie treinnet in en rondom vervoerregio’s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Potentieelonderzoek </a:t>
            </a:r>
            <a:r>
              <a:rPr lang="nl-BE" b="1" dirty="0" smtClean="0">
                <a:solidFill>
                  <a:srgbClr val="336600"/>
                </a:solidFill>
              </a:rPr>
              <a:t>personen- en goederenvervoer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Ontwikkelingsscenario’s spoorlijnen + stations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Investeringen: gefaseerd, operationeel en klantgericht</a:t>
            </a: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nl-BE" b="1" i="1" dirty="0" smtClean="0">
              <a:solidFill>
                <a:srgbClr val="336600"/>
              </a:solidFill>
            </a:endParaRPr>
          </a:p>
          <a:p>
            <a:r>
              <a:rPr lang="nl-BE" sz="2800" b="1" i="1" dirty="0" smtClean="0">
                <a:solidFill>
                  <a:srgbClr val="336600"/>
                </a:solidFill>
              </a:rPr>
              <a:t>Lokaal  - 	stations + omgeving</a:t>
            </a:r>
          </a:p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Gemeenten + De Lijn + AWV + De Vlaamse Waterweg + andere (ad hoc)</a:t>
            </a:r>
          </a:p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Omgevings</a:t>
            </a: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 en mobiliteitsbeleid bij stations</a:t>
            </a:r>
          </a:p>
          <a:p>
            <a:pPr>
              <a:buFont typeface="Arial" pitchFamily="34" charset="0"/>
              <a:buChar char="•"/>
            </a:pPr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Netwerken, overstap, overslag</a:t>
            </a:r>
          </a:p>
          <a:p>
            <a:endParaRPr lang="nl-BE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l-B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(zie volgende twee dia’s per spoorlijn)</a:t>
            </a:r>
          </a:p>
        </p:txBody>
      </p:sp>
      <p:cxnSp>
        <p:nvCxnSpPr>
          <p:cNvPr id="9" name="Rechte verbindingslijn 8"/>
          <p:cNvCxnSpPr/>
          <p:nvPr/>
        </p:nvCxnSpPr>
        <p:spPr>
          <a:xfrm>
            <a:off x="395536" y="6669360"/>
            <a:ext cx="8496944" cy="0"/>
          </a:xfrm>
          <a:prstGeom prst="line">
            <a:avLst/>
          </a:prstGeom>
          <a:ln w="158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ardontwerp">
  <a:themeElements>
    <a:clrScheme name="Standaard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ardontwer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8937</TotalTime>
  <Words>2037</Words>
  <Application>Microsoft Office PowerPoint</Application>
  <PresentationFormat>Diavoorstelling (4:3)</PresentationFormat>
  <Paragraphs>633</Paragraphs>
  <Slides>79</Slides>
  <Notes>51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79</vt:i4>
      </vt:variant>
    </vt:vector>
  </HeadingPairs>
  <TitlesOfParts>
    <vt:vector size="80" baseType="lpstr">
      <vt:lpstr>Standaardontwerp</vt:lpstr>
      <vt:lpstr>Dia 1</vt:lpstr>
      <vt:lpstr>Dia 2</vt:lpstr>
      <vt:lpstr>Dia 3</vt:lpstr>
      <vt:lpstr>Dia 4</vt:lpstr>
      <vt:lpstr>Dia 5</vt:lpstr>
      <vt:lpstr>Dia 6</vt:lpstr>
      <vt:lpstr>Dia 7</vt:lpstr>
      <vt:lpstr>Dia 8</vt:lpstr>
      <vt:lpstr>Dia 9</vt:lpstr>
      <vt:lpstr>Dia 10</vt:lpstr>
      <vt:lpstr>Dia 11</vt:lpstr>
      <vt:lpstr>Dia 12</vt:lpstr>
      <vt:lpstr>Dia 13</vt:lpstr>
      <vt:lpstr>Dia 14</vt:lpstr>
      <vt:lpstr>Dia 15</vt:lpstr>
      <vt:lpstr>Dia 16</vt:lpstr>
      <vt:lpstr>Dia 17</vt:lpstr>
      <vt:lpstr>Dia 18</vt:lpstr>
      <vt:lpstr>Dia 19</vt:lpstr>
      <vt:lpstr>Dia 20</vt:lpstr>
      <vt:lpstr>Dia 21</vt:lpstr>
      <vt:lpstr>Dia 22</vt:lpstr>
      <vt:lpstr>Dia 23</vt:lpstr>
      <vt:lpstr>Dia 24</vt:lpstr>
      <vt:lpstr>Dia 25</vt:lpstr>
      <vt:lpstr>Dia 26</vt:lpstr>
      <vt:lpstr>Dia 27</vt:lpstr>
      <vt:lpstr>Dia 28</vt:lpstr>
      <vt:lpstr>Dia 29</vt:lpstr>
      <vt:lpstr>Dia 30</vt:lpstr>
      <vt:lpstr>Dia 31</vt:lpstr>
      <vt:lpstr>Dia 32</vt:lpstr>
      <vt:lpstr>Dia 33</vt:lpstr>
      <vt:lpstr>Dia 34</vt:lpstr>
      <vt:lpstr>Dia 35</vt:lpstr>
      <vt:lpstr>Dia 36</vt:lpstr>
      <vt:lpstr>Dia 37</vt:lpstr>
      <vt:lpstr>Dia 38</vt:lpstr>
      <vt:lpstr>Dia 39</vt:lpstr>
      <vt:lpstr>Dia 40</vt:lpstr>
      <vt:lpstr>Dia 41</vt:lpstr>
      <vt:lpstr>Dia 42</vt:lpstr>
      <vt:lpstr>Dia 43</vt:lpstr>
      <vt:lpstr>Dia 44</vt:lpstr>
      <vt:lpstr>Dia 45</vt:lpstr>
      <vt:lpstr>Dia 46</vt:lpstr>
      <vt:lpstr>Dia 47</vt:lpstr>
      <vt:lpstr>Dia 48</vt:lpstr>
      <vt:lpstr>Dia 49</vt:lpstr>
      <vt:lpstr>Dia 50</vt:lpstr>
      <vt:lpstr>Dia 51</vt:lpstr>
      <vt:lpstr>Dia 52</vt:lpstr>
      <vt:lpstr>Dia 53</vt:lpstr>
      <vt:lpstr>Dia 54</vt:lpstr>
      <vt:lpstr>Dia 55</vt:lpstr>
      <vt:lpstr>Dia 56</vt:lpstr>
      <vt:lpstr>Dia 57</vt:lpstr>
      <vt:lpstr>Dia 58</vt:lpstr>
      <vt:lpstr>Dia 59</vt:lpstr>
      <vt:lpstr>Dia 60</vt:lpstr>
      <vt:lpstr>Dia 61</vt:lpstr>
      <vt:lpstr>Dia 62</vt:lpstr>
      <vt:lpstr>Dia 63</vt:lpstr>
      <vt:lpstr>Dia 64</vt:lpstr>
      <vt:lpstr>Dia 65</vt:lpstr>
      <vt:lpstr>Dia 66</vt:lpstr>
      <vt:lpstr>Dia 67</vt:lpstr>
      <vt:lpstr>Dia 68</vt:lpstr>
      <vt:lpstr>Dia 69</vt:lpstr>
      <vt:lpstr>Dia 70</vt:lpstr>
      <vt:lpstr>Dia 71</vt:lpstr>
      <vt:lpstr>Dia 72</vt:lpstr>
      <vt:lpstr>Dia 73</vt:lpstr>
      <vt:lpstr>Dia 74</vt:lpstr>
      <vt:lpstr>Dia 75</vt:lpstr>
      <vt:lpstr>Dia 76</vt:lpstr>
      <vt:lpstr>Dia 77</vt:lpstr>
      <vt:lpstr>Dia 78</vt:lpstr>
      <vt:lpstr>Dia 79</vt:lpstr>
    </vt:vector>
  </TitlesOfParts>
  <Company>huis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 (g)een half afgewerkt product</dc:title>
  <dc:creator>Fred</dc:creator>
  <cp:lastModifiedBy>Fred</cp:lastModifiedBy>
  <cp:revision>960</cp:revision>
  <dcterms:created xsi:type="dcterms:W3CDTF">2009-05-30T07:47:43Z</dcterms:created>
  <dcterms:modified xsi:type="dcterms:W3CDTF">2019-02-07T18:09:02Z</dcterms:modified>
</cp:coreProperties>
</file>